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15"/>
  </p:notesMasterIdLst>
  <p:handoutMasterIdLst>
    <p:handoutMasterId r:id="rId16"/>
  </p:handoutMasterIdLst>
  <p:sldIdLst>
    <p:sldId id="309" r:id="rId2"/>
    <p:sldId id="431" r:id="rId3"/>
    <p:sldId id="383" r:id="rId4"/>
    <p:sldId id="381" r:id="rId5"/>
    <p:sldId id="371" r:id="rId6"/>
    <p:sldId id="372" r:id="rId7"/>
    <p:sldId id="373" r:id="rId8"/>
    <p:sldId id="374" r:id="rId9"/>
    <p:sldId id="375" r:id="rId10"/>
    <p:sldId id="380" r:id="rId11"/>
    <p:sldId id="376" r:id="rId12"/>
    <p:sldId id="382" r:id="rId13"/>
    <p:sldId id="377"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1" userDrawn="1">
          <p15:clr>
            <a:srgbClr val="A4A3A4"/>
          </p15:clr>
        </p15:guide>
        <p15:guide id="2" pos="336">
          <p15:clr>
            <a:srgbClr val="A4A3A4"/>
          </p15:clr>
        </p15:guide>
        <p15:guide id="3" pos="29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2599"/>
    <a:srgbClr val="AABA0A"/>
    <a:srgbClr val="502B8C"/>
    <a:srgbClr val="31A7EA"/>
    <a:srgbClr val="78B929"/>
    <a:srgbClr val="2076CD"/>
    <a:srgbClr val="95B921"/>
    <a:srgbClr val="F1FBFE"/>
    <a:srgbClr val="4E0E8C"/>
    <a:srgbClr val="3592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9"/>
    <p:restoredTop sz="94570"/>
  </p:normalViewPr>
  <p:slideViewPr>
    <p:cSldViewPr snapToObjects="1" showGuides="1">
      <p:cViewPr varScale="1">
        <p:scale>
          <a:sx n="139" d="100"/>
          <a:sy n="139" d="100"/>
        </p:scale>
        <p:origin x="1056" y="96"/>
      </p:cViewPr>
      <p:guideLst>
        <p:guide orient="horz" pos="1121"/>
        <p:guide pos="336"/>
        <p:guide pos="297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Medium" panose="02000503000000020004"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latin typeface="Helvetica Neue Medium" panose="02000503000000020004" pitchFamily="2" charset="0"/>
              </a:rPr>
              <a:pPr/>
              <a:t>9/19/18</a:t>
            </a:fld>
            <a:endParaRPr lang="en-US" dirty="0">
              <a:latin typeface="Helvetica Neue Medium" panose="02000503000000020004"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latin typeface="Helvetica Neue Medium" panose="02000503000000020004" pitchFamily="2" charset="0"/>
              </a:rPr>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latin typeface="Helvetica Neue Medium" panose="02000503000000020004" pitchFamily="2" charset="0"/>
              </a:rPr>
              <a:pPr/>
              <a:t>‹#›</a:t>
            </a:fld>
            <a:endParaRPr lang="en-US" dirty="0">
              <a:latin typeface="Helvetica Neue Medium" panose="02000503000000020004" pitchFamily="2" charset="0"/>
            </a:endParaRPr>
          </a:p>
        </p:txBody>
      </p:sp>
    </p:spTree>
    <p:extLst>
      <p:ext uri="{BB962C8B-B14F-4D97-AF65-F5344CB8AC3E}">
        <p14:creationId xmlns:p14="http://schemas.microsoft.com/office/powerpoint/2010/main" val="20209325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Medium"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Medium" panose="02000503000000020004" pitchFamily="2" charset="0"/>
              </a:defRPr>
            </a:lvl1pPr>
          </a:lstStyle>
          <a:p>
            <a:fld id="{4BD6E73F-CE99-B541-A3E3-0916A80BD4BF}" type="datetime1">
              <a:rPr lang="en-US" smtClean="0"/>
              <a:pPr/>
              <a:t>9/19/18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Medium" panose="02000503000000020004" pitchFamily="2" charset="0"/>
              </a:defRPr>
            </a:lvl1pPr>
          </a:lstStyle>
          <a:p>
            <a:r>
              <a:rPr lang="en-US" dirty="0"/>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Medium" panose="02000503000000020004" pitchFamily="2" charset="0"/>
              </a:defRPr>
            </a:lvl1pPr>
          </a:lstStyle>
          <a:p>
            <a:fld id="{747A97BE-849C-DB4E-8F24-70A03BAE3CA0}" type="slidenum">
              <a:rPr lang="en-US" smtClean="0"/>
              <a:pPr/>
              <a:t>‹#›</a:t>
            </a:fld>
            <a:endParaRPr lang="en-US" dirty="0"/>
          </a:p>
        </p:txBody>
      </p:sp>
    </p:spTree>
    <p:extLst>
      <p:ext uri="{BB962C8B-B14F-4D97-AF65-F5344CB8AC3E}">
        <p14:creationId xmlns:p14="http://schemas.microsoft.com/office/powerpoint/2010/main" val="1707423918"/>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b="0" i="0" kern="1200">
        <a:solidFill>
          <a:schemeClr val="tx1"/>
        </a:solidFill>
        <a:latin typeface="Helvetica Neue Medium" panose="02000503000000020004" pitchFamily="2" charset="0"/>
        <a:ea typeface="+mn-ea"/>
        <a:cs typeface="+mn-cs"/>
      </a:defRPr>
    </a:lvl1pPr>
    <a:lvl2pPr marL="457200" algn="l" defTabSz="457200" rtl="0" eaLnBrk="1" latinLnBrk="0" hangingPunct="1">
      <a:defRPr sz="1200" b="0" i="0" kern="1200">
        <a:solidFill>
          <a:schemeClr val="tx1"/>
        </a:solidFill>
        <a:latin typeface="Helvetica Neue Medium" panose="02000503000000020004" pitchFamily="2" charset="0"/>
        <a:ea typeface="+mn-ea"/>
        <a:cs typeface="+mn-cs"/>
      </a:defRPr>
    </a:lvl2pPr>
    <a:lvl3pPr marL="914400" algn="l" defTabSz="457200" rtl="0" eaLnBrk="1" latinLnBrk="0" hangingPunct="1">
      <a:defRPr sz="1200" b="0" i="0" kern="1200">
        <a:solidFill>
          <a:schemeClr val="tx1"/>
        </a:solidFill>
        <a:latin typeface="Helvetica Neue Medium" panose="02000503000000020004" pitchFamily="2" charset="0"/>
        <a:ea typeface="+mn-ea"/>
        <a:cs typeface="+mn-cs"/>
      </a:defRPr>
    </a:lvl3pPr>
    <a:lvl4pPr marL="1371600" algn="l" defTabSz="457200" rtl="0" eaLnBrk="1" latinLnBrk="0" hangingPunct="1">
      <a:defRPr sz="1200" b="0" i="0" kern="1200">
        <a:solidFill>
          <a:schemeClr val="tx1"/>
        </a:solidFill>
        <a:latin typeface="Helvetica Neue Medium" panose="02000503000000020004" pitchFamily="2" charset="0"/>
        <a:ea typeface="+mn-ea"/>
        <a:cs typeface="+mn-cs"/>
      </a:defRPr>
    </a:lvl4pPr>
    <a:lvl5pPr marL="1828800" algn="l" defTabSz="457200" rtl="0" eaLnBrk="1" latinLnBrk="0" hangingPunct="1">
      <a:defRPr sz="1200" b="0" i="0" kern="1200">
        <a:solidFill>
          <a:schemeClr val="tx1"/>
        </a:solidFill>
        <a:latin typeface="Helvetica Neue Medium" panose="02000503000000020004"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dirty="0"/>
          </a:p>
        </p:txBody>
      </p:sp>
      <p:sp>
        <p:nvSpPr>
          <p:cNvPr id="4" name="Footer Placeholder 3"/>
          <p:cNvSpPr>
            <a:spLocks noGrp="1"/>
          </p:cNvSpPr>
          <p:nvPr>
            <p:ph type="ftr" sz="quarter" idx="4"/>
          </p:nvPr>
        </p:nvSpPr>
        <p:spPr/>
        <p:txBody>
          <a:bodyPr/>
          <a:lstStyle/>
          <a:p>
            <a:pPr>
              <a:defRPr/>
            </a:pPr>
            <a:r>
              <a:rPr lang="en-US"/>
              <a:t>© World Scout Bureau Inc. </a:t>
            </a:r>
          </a:p>
        </p:txBody>
      </p:sp>
      <p:sp>
        <p:nvSpPr>
          <p:cNvPr id="5" name="Slide Number Placeholder 4"/>
          <p:cNvSpPr>
            <a:spLocks noGrp="1"/>
          </p:cNvSpPr>
          <p:nvPr>
            <p:ph type="sldNum" sz="quarter" idx="5"/>
          </p:nvPr>
        </p:nvSpPr>
        <p:spPr/>
        <p:txBody>
          <a:bodyPr/>
          <a:lstStyle/>
          <a:p>
            <a:pPr>
              <a:defRPr/>
            </a:pPr>
            <a:fld id="{9B5A1EFF-6B89-C844-9E16-88A0CCCC1A4B}" type="slidenum">
              <a:rPr lang="en-US" smtClean="0"/>
              <a:pPr>
                <a:defRPr/>
              </a:pPr>
              <a:t>2</a:t>
            </a:fld>
            <a:endParaRPr lang="en-US"/>
          </a:p>
        </p:txBody>
      </p:sp>
    </p:spTree>
    <p:extLst>
      <p:ext uri="{BB962C8B-B14F-4D97-AF65-F5344CB8AC3E}">
        <p14:creationId xmlns:p14="http://schemas.microsoft.com/office/powerpoint/2010/main" val="257770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3</a:t>
            </a:fld>
            <a:endParaRPr lang="en-US" dirty="0"/>
          </a:p>
        </p:txBody>
      </p:sp>
    </p:spTree>
    <p:extLst>
      <p:ext uri="{BB962C8B-B14F-4D97-AF65-F5344CB8AC3E}">
        <p14:creationId xmlns:p14="http://schemas.microsoft.com/office/powerpoint/2010/main" val="257607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t>Available in five WOSM Working languages</a:t>
            </a:r>
            <a:endParaRPr lang="en-MY" sz="1200" dirty="0"/>
          </a:p>
          <a:p>
            <a:endParaRPr lang="en-GB"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4</a:t>
            </a:fld>
            <a:endParaRPr lang="en-US" dirty="0"/>
          </a:p>
        </p:txBody>
      </p:sp>
    </p:spTree>
    <p:extLst>
      <p:ext uri="{BB962C8B-B14F-4D97-AF65-F5344CB8AC3E}">
        <p14:creationId xmlns:p14="http://schemas.microsoft.com/office/powerpoint/2010/main" val="178875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Read detailed suggestions in the World </a:t>
            </a:r>
            <a:r>
              <a:rPr lang="en-US" sz="1200" i="1" dirty="0" err="1">
                <a:solidFill>
                  <a:schemeClr val="bg1"/>
                </a:solidFill>
              </a:rPr>
              <a:t>SfH</a:t>
            </a:r>
            <a:r>
              <a:rPr lang="en-US" sz="1200" i="1" dirty="0">
                <a:solidFill>
                  <a:schemeClr val="bg1"/>
                </a:solidFill>
              </a:rPr>
              <a:t> policy.</a:t>
            </a:r>
          </a:p>
          <a:p>
            <a:endParaRPr lang="en-GB"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9</a:t>
            </a:fld>
            <a:endParaRPr lang="en-US" dirty="0"/>
          </a:p>
        </p:txBody>
      </p:sp>
    </p:spTree>
    <p:extLst>
      <p:ext uri="{BB962C8B-B14F-4D97-AF65-F5344CB8AC3E}">
        <p14:creationId xmlns:p14="http://schemas.microsoft.com/office/powerpoint/2010/main" val="95200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dirty="0">
                <a:solidFill>
                  <a:schemeClr val="bg1"/>
                </a:solidFill>
              </a:rPr>
              <a:t>https://</a:t>
            </a:r>
            <a:r>
              <a:rPr lang="en-MY" sz="1200" dirty="0" err="1">
                <a:solidFill>
                  <a:schemeClr val="bg1"/>
                </a:solidFill>
              </a:rPr>
              <a:t>www.scout.org</a:t>
            </a:r>
            <a:r>
              <a:rPr lang="en-MY" sz="1200" dirty="0">
                <a:solidFill>
                  <a:schemeClr val="bg1"/>
                </a:solidFill>
              </a:rPr>
              <a:t>/safe-from-harm-policy</a:t>
            </a:r>
            <a:br>
              <a:rPr lang="en-MY" sz="1200" dirty="0">
                <a:solidFill>
                  <a:schemeClr val="bg1"/>
                </a:solidFill>
              </a:rPr>
            </a:br>
            <a:r>
              <a:rPr lang="en-GB" sz="1200" dirty="0">
                <a:solidFill>
                  <a:schemeClr val="bg1"/>
                </a:solidFill>
              </a:rPr>
              <a:t>Available in five WOSM Working languages</a:t>
            </a:r>
            <a:endParaRPr lang="en-GB"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13</a:t>
            </a:fld>
            <a:endParaRPr lang="en-US" dirty="0"/>
          </a:p>
        </p:txBody>
      </p:sp>
    </p:spTree>
    <p:extLst>
      <p:ext uri="{BB962C8B-B14F-4D97-AF65-F5344CB8AC3E}">
        <p14:creationId xmlns:p14="http://schemas.microsoft.com/office/powerpoint/2010/main" val="4116855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581151"/>
            <a:ext cx="8305800" cy="1343656"/>
          </a:xfrm>
          <a:prstGeom prst="rect">
            <a:avLst/>
          </a:prstGeom>
        </p:spPr>
        <p:txBody>
          <a:bodyPr anchor="ctr" anchorCtr="0"/>
          <a:lstStyle>
            <a:lvl1pPr algn="ctr">
              <a:spcAft>
                <a:spcPts val="0"/>
              </a:spcAft>
              <a:defRPr sz="3600" b="0" i="0" cap="none" baseline="0">
                <a:solidFill>
                  <a:schemeClr val="tx2"/>
                </a:solidFill>
                <a:effectLst/>
                <a:latin typeface="Helvetica Neue Medium" panose="02000503000000020004" pitchFamily="2" charset="0"/>
              </a:defRPr>
            </a:lvl1pPr>
          </a:lstStyle>
          <a:p>
            <a:r>
              <a:rPr lang="fr-CH" dirty="0"/>
              <a:t>Click to edit Master </a:t>
            </a:r>
            <a:br>
              <a:rPr lang="fr-CH" dirty="0"/>
            </a:br>
            <a:r>
              <a:rPr lang="fr-CH" dirty="0"/>
              <a:t>title style</a:t>
            </a:r>
            <a:endParaRPr dirty="0"/>
          </a:p>
        </p:txBody>
      </p:sp>
      <p:sp>
        <p:nvSpPr>
          <p:cNvPr id="3" name="Text Placeholder 2"/>
          <p:cNvSpPr>
            <a:spLocks noGrp="1"/>
          </p:cNvSpPr>
          <p:nvPr>
            <p:ph type="body" idx="1"/>
          </p:nvPr>
        </p:nvSpPr>
        <p:spPr>
          <a:xfrm>
            <a:off x="533400" y="3350911"/>
            <a:ext cx="8153400" cy="416021"/>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0" i="0" kern="1200">
                <a:solidFill>
                  <a:schemeClr val="tx1">
                    <a:lumMod val="65000"/>
                    <a:lumOff val="35000"/>
                  </a:schemeClr>
                </a:solidFill>
                <a:effectLst/>
                <a:latin typeface="Helvetica Neue Medium" panose="02000503000000020004" pitchFamily="2"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text styles</a:t>
            </a:r>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ECBB9CC4-45DC-244C-8793-B9C95370924B}"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047750"/>
            <a:ext cx="3886200" cy="833178"/>
          </a:xfrm>
          <a:prstGeom prst="rect">
            <a:avLst/>
          </a:prstGeom>
        </p:spPr>
        <p:txBody>
          <a:bodyPr wrap="square" lIns="0" tIns="46800" rIns="0" bIns="46800" anchor="t">
            <a:noAutofit/>
          </a:bodyPr>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a:t>
            </a:r>
            <a:br>
              <a:rPr lang="fr-CH" dirty="0"/>
            </a:br>
            <a:r>
              <a:rPr lang="fr-CH" dirty="0"/>
              <a:t>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0D9B8E33-453D-6C4F-95B3-5387C50D32C9}"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4800600" y="1047750"/>
            <a:ext cx="3886200" cy="833438"/>
          </a:xfrm>
          <a:prstGeom prst="rect">
            <a:avLst/>
          </a:prstGeom>
        </p:spPr>
        <p:txBody>
          <a:bodyPr vert="horz" wrap="square" anchor="t"/>
          <a:lstStyle>
            <a:lvl1pPr marL="0" indent="-457200">
              <a:spcBef>
                <a:spcPts val="0"/>
              </a:spcBef>
              <a:buFont typeface="Arial"/>
              <a:buNone/>
              <a:defRPr sz="2400" b="0" i="0" baseline="0">
                <a:solidFill>
                  <a:schemeClr val="tx2"/>
                </a:solidFill>
                <a:latin typeface="Helvetica Neue Medium" panose="02000503000000020004" pitchFamily="2" charset="0"/>
              </a:defRPr>
            </a:lvl1pPr>
          </a:lstStyle>
          <a:p>
            <a:pPr lvl="0"/>
            <a:r>
              <a:rPr lang="fr-CH" dirty="0"/>
              <a:t>Click to edit</a:t>
            </a:r>
            <a:br>
              <a:rPr lang="fr-CH" dirty="0"/>
            </a:br>
            <a:r>
              <a:rPr lang="fr-CH" dirty="0"/>
              <a:t>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762000"/>
          </a:xfrm>
          <a:prstGeom prst="rect">
            <a:avLst/>
          </a:prstGeom>
        </p:spPr>
        <p:txBody>
          <a:bodyPr lIns="0" tIns="46800" rIns="0" bIns="46800" anchor="t"/>
          <a:lstStyle>
            <a:lvl1pPr>
              <a:lnSpc>
                <a:spcPct val="100000"/>
              </a:lnSpc>
              <a:spcAft>
                <a:spcPts val="0"/>
              </a:spcAft>
              <a:defRPr b="0" i="0" baseline="0">
                <a:solidFill>
                  <a:schemeClr val="tx2"/>
                </a:solidFill>
                <a:latin typeface="Helvetica Neue Medium" panose="02000503000000020004" pitchFamily="2" charset="0"/>
              </a:defRPr>
            </a:lvl1pPr>
          </a:lstStyle>
          <a:p>
            <a:r>
              <a:rPr lang="fr-CH" dirty="0"/>
              <a:t>Click to edit Master title style</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B6C945F7-6C64-1E4A-8BA6-40D142064810}"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
        <p:nvSpPr>
          <p:cNvPr id="9" name="Content Placeholder 2"/>
          <p:cNvSpPr>
            <a:spLocks noGrp="1"/>
          </p:cNvSpPr>
          <p:nvPr>
            <p:ph idx="1" hasCustomPrompt="1"/>
          </p:nvPr>
        </p:nvSpPr>
        <p:spPr>
          <a:xfrm>
            <a:off x="5334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2038350"/>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b="0" i="0">
                <a:solidFill>
                  <a:schemeClr val="tx2"/>
                </a:solidFill>
                <a:latin typeface="Helvetica Neue Medium" panose="02000503000000020004" pitchFamily="2" charset="0"/>
              </a:defRPr>
            </a:lvl1pPr>
          </a:lstStyle>
          <a:p>
            <a:r>
              <a:rPr lang="fr-CH" dirty="0"/>
              <a:t>Click to edit Master title style</a:t>
            </a:r>
            <a:endParaRPr dirty="0"/>
          </a:p>
        </p:txBody>
      </p:sp>
      <p:sp>
        <p:nvSpPr>
          <p:cNvPr id="3" name="Content Placeholder 2"/>
          <p:cNvSpPr>
            <a:spLocks noGrp="1"/>
          </p:cNvSpPr>
          <p:nvPr>
            <p:ph idx="1"/>
          </p:nvPr>
        </p:nvSpPr>
        <p:spPr>
          <a:xfrm>
            <a:off x="533400" y="1809750"/>
            <a:ext cx="81534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i="0" baseline="0">
                <a:solidFill>
                  <a:schemeClr val="tx1"/>
                </a:solidFill>
                <a:latin typeface="Helvetica Neue Medium" panose="02000503000000020004" pitchFamily="2" charset="0"/>
              </a:defRPr>
            </a:lvl1pPr>
            <a:lvl2pPr marL="360000" indent="-180000">
              <a:lnSpc>
                <a:spcPts val="2200"/>
              </a:lnSpc>
              <a:spcBef>
                <a:spcPts val="300"/>
              </a:spcBef>
              <a:buClr>
                <a:schemeClr val="tx2"/>
              </a:buClr>
              <a:buSzPct val="120000"/>
              <a:buFont typeface="Arial"/>
              <a:buChar char="•"/>
              <a:defRPr b="0" i="0">
                <a:latin typeface="Helvetica Neue Medium" panose="02000503000000020004" pitchFamily="2" charset="0"/>
              </a:defRPr>
            </a:lvl2pPr>
            <a:lvl3pPr marL="720000" indent="-180000">
              <a:lnSpc>
                <a:spcPts val="2200"/>
              </a:lnSpc>
              <a:spcBef>
                <a:spcPts val="300"/>
              </a:spcBef>
              <a:buClr>
                <a:schemeClr val="accent3"/>
              </a:buClr>
              <a:buSzPct val="120000"/>
              <a:buFont typeface="Arial"/>
              <a:buChar char="•"/>
              <a:defRPr b="0" i="0">
                <a:latin typeface="Helvetica Neue Medium" panose="02000503000000020004" pitchFamily="2" charset="0"/>
              </a:defRPr>
            </a:lvl3pPr>
            <a:lvl4pPr marL="1080000" indent="-180000">
              <a:lnSpc>
                <a:spcPts val="2200"/>
              </a:lnSpc>
              <a:spcBef>
                <a:spcPts val="300"/>
              </a:spcBef>
              <a:buClr>
                <a:schemeClr val="accent2"/>
              </a:buClr>
              <a:buSzPct val="120000"/>
              <a:buFont typeface="Arial"/>
              <a:buChar char="•"/>
              <a:defRPr b="0" i="0">
                <a:latin typeface="Helvetica Neue Medium" panose="02000503000000020004" pitchFamily="2" charset="0"/>
              </a:defRPr>
            </a:lvl4pPr>
            <a:lvl5pPr marL="1440000" indent="-180000">
              <a:lnSpc>
                <a:spcPts val="2200"/>
              </a:lnSpc>
              <a:spcBef>
                <a:spcPts val="300"/>
              </a:spcBef>
              <a:buClr>
                <a:schemeClr val="accent1"/>
              </a:buClr>
              <a:buSzPct val="120000"/>
              <a:buFont typeface="Arial"/>
              <a:buChar char="•"/>
              <a:defRPr b="0" i="0">
                <a:latin typeface="Helvetica Neue Medium" panose="02000503000000020004" pitchFamily="2" charset="0"/>
              </a:defRPr>
            </a:lvl5pPr>
            <a:lvl6pPr>
              <a:buNone/>
              <a:defRPr/>
            </a:lvl6pPr>
          </a:lstStyle>
          <a:p>
            <a:pPr lvl="0"/>
            <a:r>
              <a:rPr lang="fr-CH" dirty="0"/>
              <a:t>Click to edit Master text style</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4" name="Date Placeholder 3"/>
          <p:cNvSpPr>
            <a:spLocks noGrp="1"/>
          </p:cNvSpPr>
          <p:nvPr>
            <p:ph type="dt" sz="half" idx="10"/>
          </p:nvPr>
        </p:nvSpPr>
        <p:spPr>
          <a:xfrm>
            <a:off x="457200" y="4933950"/>
            <a:ext cx="2133600" cy="208430"/>
          </a:xfrm>
          <a:prstGeom prst="rect">
            <a:avLst/>
          </a:prstGeom>
        </p:spPr>
        <p:txBody>
          <a:bodyPr/>
          <a:lstStyle>
            <a:lvl1pPr>
              <a:defRPr b="0" i="0">
                <a:latin typeface="Helvetica Neue Medium" panose="02000503000000020004" pitchFamily="2" charset="0"/>
              </a:defRPr>
            </a:lvl1pPr>
          </a:lstStyle>
          <a:p>
            <a:fld id="{075E0943-9BE5-5142-A467-257385665D5E}" type="datetime1">
              <a:rPr lang="en-US" smtClean="0"/>
              <a:pPr/>
              <a:t>9/19/18</a:t>
            </a:fld>
            <a:endParaRPr lang="en-US" dirty="0"/>
          </a:p>
        </p:txBody>
      </p:sp>
      <p:sp>
        <p:nvSpPr>
          <p:cNvPr id="5" name="Footer Placeholder 4"/>
          <p:cNvSpPr>
            <a:spLocks noGrp="1"/>
          </p:cNvSpPr>
          <p:nvPr>
            <p:ph type="ftr" sz="quarter" idx="11"/>
          </p:nvPr>
        </p:nvSpPr>
        <p:spPr>
          <a:xfrm>
            <a:off x="3886200" y="4932828"/>
            <a:ext cx="1905000" cy="209552"/>
          </a:xfrm>
          <a:prstGeom prst="rect">
            <a:avLst/>
          </a:prstGeom>
        </p:spPr>
        <p:txBody>
          <a:bodyPr/>
          <a:lstStyle>
            <a:lvl1pPr>
              <a:defRPr b="0" i="0">
                <a:latin typeface="Helvetica Neue Medium" panose="02000503000000020004" pitchFamily="2" charset="0"/>
              </a:defRPr>
            </a:lvl1pPr>
          </a:lstStyle>
          <a:p>
            <a:r>
              <a:rPr lang="en-US" dirty="0"/>
              <a:t>© World Scout Bureau Inc.</a:t>
            </a:r>
          </a:p>
        </p:txBody>
      </p:sp>
      <p:sp>
        <p:nvSpPr>
          <p:cNvPr id="6" name="Slide Number Placeholder 5"/>
          <p:cNvSpPr>
            <a:spLocks noGrp="1"/>
          </p:cNvSpPr>
          <p:nvPr>
            <p:ph type="sldNum" sz="quarter" idx="12"/>
          </p:nvPr>
        </p:nvSpPr>
        <p:spPr/>
        <p:txBody>
          <a:bodyPr/>
          <a:lstStyle/>
          <a:p>
            <a:fld id="{5F702A45-47BF-984A-A12C-FE3DF6400CA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F702A45-47BF-984A-A12C-FE3DF6400CA5}" type="slidenum">
              <a:rPr lang="en-US" smtClean="0"/>
              <a:pPr/>
              <a:t>‹#›</a:t>
            </a:fld>
            <a:endParaRPr lang="en-US" dirty="0"/>
          </a:p>
        </p:txBody>
      </p:sp>
    </p:spTree>
    <p:extLst>
      <p:ext uri="{BB962C8B-B14F-4D97-AF65-F5344CB8AC3E}">
        <p14:creationId xmlns:p14="http://schemas.microsoft.com/office/powerpoint/2010/main" val="4331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i="0" kern="1200">
                <a:solidFill>
                  <a:schemeClr val="bg1"/>
                </a:solidFill>
                <a:latin typeface="Helvetica Neue Medium" panose="02000503000000020004" pitchFamily="2" charset="0"/>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59" r:id="rId2"/>
    <p:sldLayoutId id="2147483763" r:id="rId3"/>
    <p:sldLayoutId id="2147483743" r:id="rId4"/>
    <p:sldLayoutId id="214748376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0C7567C-AB5D-8D4E-A3A5-58627ECC4F07}" type="slidenum">
              <a:rPr lang="es-ES"/>
              <a:pPr>
                <a:defRPr/>
              </a:pPr>
              <a:t>1</a:t>
            </a:fld>
            <a:endParaRPr lang="es-ES"/>
          </a:p>
        </p:txBody>
      </p:sp>
      <p:pic>
        <p:nvPicPr>
          <p:cNvPr id="23555" name="Picture 5" descr="SCT LIZ 169.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5725" y="-26988"/>
            <a:ext cx="9229725" cy="5191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77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FED98-CFA5-F64D-BC88-BC5415FC1D18}"/>
              </a:ext>
            </a:extLst>
          </p:cNvPr>
          <p:cNvSpPr/>
          <p:nvPr/>
        </p:nvSpPr>
        <p:spPr>
          <a:xfrm>
            <a:off x="4726771" y="0"/>
            <a:ext cx="4752528" cy="5323377"/>
          </a:xfrm>
          <a:prstGeom prst="rect">
            <a:avLst/>
          </a:prstGeom>
          <a:solidFill>
            <a:schemeClr val="tx1">
              <a:alpha val="4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10</a:t>
            </a:fld>
            <a:endParaRPr lang="en-US" dirty="0"/>
          </a:p>
        </p:txBody>
      </p:sp>
      <p:sp>
        <p:nvSpPr>
          <p:cNvPr id="8" name="Rectangle 7">
            <a:extLst>
              <a:ext uri="{FF2B5EF4-FFF2-40B4-BE49-F238E27FC236}">
                <a16:creationId xmlns:a16="http://schemas.microsoft.com/office/drawing/2014/main" id="{7DA7B410-C9AF-4E4A-B5FD-07492E90F46E}"/>
              </a:ext>
            </a:extLst>
          </p:cNvPr>
          <p:cNvSpPr/>
          <p:nvPr/>
        </p:nvSpPr>
        <p:spPr>
          <a:xfrm>
            <a:off x="51014" y="1166743"/>
            <a:ext cx="4086275" cy="2800767"/>
          </a:xfrm>
          <a:prstGeom prst="rect">
            <a:avLst/>
          </a:prstGeom>
        </p:spPr>
        <p:txBody>
          <a:bodyPr wrap="square">
            <a:spAutoFit/>
          </a:bodyPr>
          <a:lstStyle/>
          <a:p>
            <a:pPr algn="r" rtl="1"/>
            <a:r>
              <a:rPr lang="ar-EG" sz="2000" dirty="0">
                <a:solidFill>
                  <a:schemeClr val="bg1"/>
                </a:solidFill>
                <a:latin typeface="Helvetica Neue Medium" panose="02000503000000020004" pitchFamily="2" charset="0"/>
                <a:cs typeface="Arial" panose="020B0604020202020204" pitchFamily="34" charset="0"/>
              </a:rPr>
              <a:t>هل تعلم أهمية سياسة الحماية من الأذي؟</a:t>
            </a:r>
            <a:endParaRPr lang="en-US" sz="2000" dirty="0">
              <a:solidFill>
                <a:schemeClr val="bg1"/>
              </a:solidFill>
              <a:latin typeface="Helvetica Neue Medium" panose="02000503000000020004" pitchFamily="2" charset="0"/>
            </a:endParaRPr>
          </a:p>
          <a:p>
            <a:endParaRPr lang="en-GB" sz="1200" dirty="0">
              <a:solidFill>
                <a:schemeClr val="bg1"/>
              </a:solidFill>
              <a:latin typeface="Helvetica Neue Medium" panose="02000503000000020004" pitchFamily="2" charset="0"/>
            </a:endParaRPr>
          </a:p>
          <a:p>
            <a:pPr algn="r" rtl="1"/>
            <a:r>
              <a:rPr lang="ar-EG" sz="2000" dirty="0">
                <a:solidFill>
                  <a:schemeClr val="bg1"/>
                </a:solidFill>
                <a:latin typeface="Helvetica Neue Medium" panose="02000503000000020004" pitchFamily="2" charset="0"/>
                <a:cs typeface="Arial" panose="020B0604020202020204" pitchFamily="34" charset="0"/>
              </a:rPr>
              <a:t>هل لديك أي سياسة أو مستند مرتبط بالحماية من الأذي مقرر ومتبع في جمعيتك الكشفية الوطنية؟</a:t>
            </a:r>
            <a:endParaRPr lang="en-GB" sz="2000" dirty="0">
              <a:solidFill>
                <a:schemeClr val="bg1"/>
              </a:solidFill>
              <a:latin typeface="Helvetica Neue Medium" panose="02000503000000020004" pitchFamily="2" charset="0"/>
            </a:endParaRPr>
          </a:p>
          <a:p>
            <a:endParaRPr lang="en-GB" sz="1200" dirty="0">
              <a:solidFill>
                <a:schemeClr val="bg1"/>
              </a:solidFill>
              <a:latin typeface="Helvetica Neue Medium" panose="02000503000000020004" pitchFamily="2" charset="0"/>
            </a:endParaRPr>
          </a:p>
          <a:p>
            <a:pPr algn="r" rtl="1"/>
            <a:r>
              <a:rPr lang="ar-EG" sz="2000" dirty="0">
                <a:solidFill>
                  <a:schemeClr val="bg1"/>
                </a:solidFill>
                <a:latin typeface="Helvetica Neue Medium" panose="02000503000000020004" pitchFamily="2" charset="0"/>
                <a:cs typeface="Arial" panose="020B0604020202020204" pitchFamily="34" charset="0"/>
              </a:rPr>
              <a:t>هل يتم مراعاة الإطار القانوني في دولتك عند تناول مجال حماية الشباب في جمعيتك الكشفية الوطنية؟</a:t>
            </a:r>
            <a:endParaRPr lang="en-GB" sz="2000" dirty="0">
              <a:solidFill>
                <a:schemeClr val="bg1"/>
              </a:solidFill>
              <a:latin typeface="Helvetica Neue Medium" panose="02000503000000020004" pitchFamily="2" charset="0"/>
            </a:endParaRPr>
          </a:p>
          <a:p>
            <a:endParaRPr lang="en-GB" sz="1600" dirty="0">
              <a:solidFill>
                <a:schemeClr val="bg1"/>
              </a:solidFill>
              <a:latin typeface="Helvetica Neue Medium" panose="02000503000000020004" pitchFamily="2" charset="0"/>
            </a:endParaRPr>
          </a:p>
          <a:p>
            <a:endParaRPr lang="en-US" sz="1600" dirty="0">
              <a:solidFill>
                <a:schemeClr val="bg1"/>
              </a:solidFill>
              <a:latin typeface="Helvetica Neue Medium" panose="02000503000000020004" pitchFamily="2" charset="0"/>
            </a:endParaRPr>
          </a:p>
        </p:txBody>
      </p:sp>
      <p:sp>
        <p:nvSpPr>
          <p:cNvPr id="11" name="Title 1">
            <a:extLst>
              <a:ext uri="{FF2B5EF4-FFF2-40B4-BE49-F238E27FC236}">
                <a16:creationId xmlns:a16="http://schemas.microsoft.com/office/drawing/2014/main" id="{6577B776-A4E7-4B46-A474-8466F6FCBB99}"/>
              </a:ext>
            </a:extLst>
          </p:cNvPr>
          <p:cNvSpPr>
            <a:spLocks noGrp="1"/>
          </p:cNvSpPr>
          <p:nvPr>
            <p:ph type="title"/>
          </p:nvPr>
        </p:nvSpPr>
        <p:spPr>
          <a:xfrm>
            <a:off x="5338839" y="1779588"/>
            <a:ext cx="3528392" cy="1656184"/>
          </a:xfrm>
        </p:spPr>
        <p:txBody>
          <a:bodyPr/>
          <a:lstStyle/>
          <a:p>
            <a:pPr algn="r"/>
            <a:r>
              <a:rPr lang="ar-EG" sz="3600" b="1" dirty="0">
                <a:solidFill>
                  <a:schemeClr val="bg1"/>
                </a:solidFill>
                <a:cs typeface="Arial" panose="020B0604020202020204" pitchFamily="34" charset="0"/>
              </a:rPr>
              <a:t>بعض الأسئلة الواجب الإجابة عليها بـ "نعم"</a:t>
            </a:r>
            <a:br>
              <a:rPr lang="en-US" sz="3600" b="1" dirty="0">
                <a:solidFill>
                  <a:schemeClr val="bg1"/>
                </a:solidFill>
              </a:rPr>
            </a:br>
            <a:br>
              <a:rPr lang="en-US" sz="3600" b="1" dirty="0">
                <a:solidFill>
                  <a:schemeClr val="bg1"/>
                </a:solidFill>
              </a:rPr>
            </a:br>
            <a:br>
              <a:rPr lang="en-US" sz="3600" b="1" dirty="0">
                <a:solidFill>
                  <a:schemeClr val="bg1"/>
                </a:solidFill>
              </a:rPr>
            </a:br>
            <a:br>
              <a:rPr lang="en-US" sz="3600" b="1" dirty="0">
                <a:solidFill>
                  <a:schemeClr val="bg1"/>
                </a:solidFill>
              </a:rPr>
            </a:br>
            <a:br>
              <a:rPr lang="en-US" sz="3600" b="1" dirty="0">
                <a:solidFill>
                  <a:schemeClr val="bg1"/>
                </a:solidFill>
              </a:rPr>
            </a:br>
            <a:endParaRPr lang="en-US" sz="3600" b="1" dirty="0">
              <a:solidFill>
                <a:schemeClr val="bg1"/>
              </a:solidFill>
            </a:endParaRPr>
          </a:p>
        </p:txBody>
      </p:sp>
      <p:pic>
        <p:nvPicPr>
          <p:cNvPr id="6" name="Picture 5" descr="SCT_Logo_EN_rgb_co.png">
            <a:extLst>
              <a:ext uri="{FF2B5EF4-FFF2-40B4-BE49-F238E27FC236}">
                <a16:creationId xmlns:a16="http://schemas.microsoft.com/office/drawing/2014/main" id="{111BE2A9-DD38-3D42-B0DC-61425CA4650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669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545843-A15A-E844-A6CE-F5245CBFD6B9}"/>
              </a:ext>
            </a:extLst>
          </p:cNvPr>
          <p:cNvSpPr/>
          <p:nvPr/>
        </p:nvSpPr>
        <p:spPr>
          <a:xfrm>
            <a:off x="4716463" y="0"/>
            <a:ext cx="4752528" cy="5323377"/>
          </a:xfrm>
          <a:prstGeom prst="rect">
            <a:avLst/>
          </a:prstGeom>
          <a:solidFill>
            <a:schemeClr val="tx1">
              <a:alpha val="4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11</a:t>
            </a:fld>
            <a:endParaRPr lang="en-US" dirty="0"/>
          </a:p>
        </p:txBody>
      </p:sp>
      <p:sp>
        <p:nvSpPr>
          <p:cNvPr id="3" name="Rectangle 2">
            <a:extLst>
              <a:ext uri="{FF2B5EF4-FFF2-40B4-BE49-F238E27FC236}">
                <a16:creationId xmlns:a16="http://schemas.microsoft.com/office/drawing/2014/main" id="{1DCC0F92-7A16-C146-9E9C-476E989AD0B3}"/>
              </a:ext>
            </a:extLst>
          </p:cNvPr>
          <p:cNvSpPr/>
          <p:nvPr/>
        </p:nvSpPr>
        <p:spPr>
          <a:xfrm>
            <a:off x="189285" y="799640"/>
            <a:ext cx="3876052" cy="3231654"/>
          </a:xfrm>
          <a:prstGeom prst="rect">
            <a:avLst/>
          </a:prstGeom>
        </p:spPr>
        <p:txBody>
          <a:bodyPr wrap="square">
            <a:spAutoFit/>
          </a:bodyPr>
          <a:lstStyle/>
          <a:p>
            <a:pPr algn="r" rtl="1"/>
            <a:r>
              <a:rPr lang="ar-EG" sz="2000" dirty="0">
                <a:solidFill>
                  <a:schemeClr val="bg1"/>
                </a:solidFill>
                <a:latin typeface="Helvetica Neue Medium" panose="02000503000000020004" pitchFamily="2" charset="0"/>
                <a:cs typeface="Arial" panose="020B0604020202020204" pitchFamily="34" charset="0"/>
              </a:rPr>
              <a:t>هل يتضمن برنامج الشباب إجراءات مرتبطة بالحماية من الأذي؟ </a:t>
            </a:r>
            <a:endParaRPr lang="en-US" sz="2000" dirty="0">
              <a:solidFill>
                <a:schemeClr val="bg1"/>
              </a:solidFill>
              <a:latin typeface="Helvetica Neue Medium" panose="02000503000000020004" pitchFamily="2" charset="0"/>
            </a:endParaRPr>
          </a:p>
          <a:p>
            <a:endParaRPr lang="en-GB" sz="1200" dirty="0">
              <a:solidFill>
                <a:schemeClr val="bg1"/>
              </a:solidFill>
              <a:latin typeface="Helvetica Neue Medium" panose="02000503000000020004" pitchFamily="2" charset="0"/>
            </a:endParaRPr>
          </a:p>
          <a:p>
            <a:pPr algn="r" rtl="1"/>
            <a:r>
              <a:rPr lang="ar-EG" sz="2000" dirty="0">
                <a:solidFill>
                  <a:schemeClr val="bg1"/>
                </a:solidFill>
                <a:latin typeface="Helvetica Neue Medium" panose="02000503000000020004" pitchFamily="2" charset="0"/>
                <a:cs typeface="Arial" panose="020B0604020202020204" pitchFamily="34" charset="0"/>
              </a:rPr>
              <a:t>هل يتضمن تدريب القيادات اليافعين معرفة ومعلومات مرتبطة بالحماية من الأذي؟ </a:t>
            </a:r>
            <a:endParaRPr lang="en-GB" sz="2000" dirty="0">
              <a:solidFill>
                <a:schemeClr val="bg1"/>
              </a:solidFill>
              <a:latin typeface="Helvetica Neue Medium" panose="02000503000000020004" pitchFamily="2" charset="0"/>
            </a:endParaRPr>
          </a:p>
          <a:p>
            <a:endParaRPr lang="ar-EG" sz="2000" dirty="0">
              <a:solidFill>
                <a:schemeClr val="bg1"/>
              </a:solidFill>
              <a:latin typeface="Helvetica Neue Medium" panose="02000503000000020004" pitchFamily="2" charset="0"/>
              <a:cs typeface="Arial" panose="020B0604020202020204" pitchFamily="34" charset="0"/>
            </a:endParaRPr>
          </a:p>
          <a:p>
            <a:pPr algn="r" rtl="1"/>
            <a:r>
              <a:rPr lang="ar-EG" sz="2000" dirty="0">
                <a:solidFill>
                  <a:schemeClr val="bg1"/>
                </a:solidFill>
                <a:latin typeface="Helvetica Neue Medium" panose="02000503000000020004" pitchFamily="2" charset="0"/>
                <a:cs typeface="Arial" panose="020B0604020202020204" pitchFamily="34" charset="0"/>
              </a:rPr>
              <a:t>هل لديك إجراءات مطبقة توضح كيف يمكن أن التعامل بشكل صحيح مع تقرير وإخطار بوجود أذي؟  </a:t>
            </a:r>
            <a:r>
              <a:rPr lang="en-GB" sz="2000" dirty="0">
                <a:solidFill>
                  <a:schemeClr val="bg1"/>
                </a:solidFill>
                <a:latin typeface="Helvetica Neue Medium" panose="02000503000000020004" pitchFamily="2" charset="0"/>
              </a:rPr>
              <a:t> </a:t>
            </a:r>
          </a:p>
          <a:p>
            <a:endParaRPr lang="en-GB" sz="1600" dirty="0">
              <a:solidFill>
                <a:schemeClr val="bg1"/>
              </a:solidFill>
              <a:latin typeface="Helvetica Neue Medium" panose="02000503000000020004" pitchFamily="2" charset="0"/>
            </a:endParaRPr>
          </a:p>
          <a:p>
            <a:endParaRPr lang="en-US" sz="1600" dirty="0">
              <a:solidFill>
                <a:schemeClr val="bg1"/>
              </a:solidFill>
              <a:latin typeface="Helvetica Neue Medium" panose="02000503000000020004" pitchFamily="2" charset="0"/>
            </a:endParaRPr>
          </a:p>
        </p:txBody>
      </p:sp>
      <p:sp>
        <p:nvSpPr>
          <p:cNvPr id="6" name="Title 5">
            <a:extLst>
              <a:ext uri="{FF2B5EF4-FFF2-40B4-BE49-F238E27FC236}">
                <a16:creationId xmlns:a16="http://schemas.microsoft.com/office/drawing/2014/main" id="{905EFC86-9E22-0D43-A323-CF5775C06335}"/>
              </a:ext>
            </a:extLst>
          </p:cNvPr>
          <p:cNvSpPr txBox="1">
            <a:spLocks/>
          </p:cNvSpPr>
          <p:nvPr/>
        </p:nvSpPr>
        <p:spPr>
          <a:xfrm>
            <a:off x="5077664" y="1663443"/>
            <a:ext cx="3906838" cy="3245868"/>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pPr algn="r"/>
            <a:r>
              <a:rPr lang="ar-EG" sz="3600" dirty="0">
                <a:solidFill>
                  <a:schemeClr val="bg1"/>
                </a:solidFill>
                <a:latin typeface="Helvetica Neue Medium" panose="02000503000000020004" pitchFamily="2" charset="0"/>
                <a:cs typeface="Arial" panose="020B0604020202020204" pitchFamily="34" charset="0"/>
              </a:rPr>
              <a:t>هيا بنا نحاول أن نكون أكثرًا تحديدًا</a:t>
            </a:r>
            <a:endParaRPr lang="en-GB" sz="3600" dirty="0">
              <a:solidFill>
                <a:schemeClr val="bg1"/>
              </a:solidFill>
              <a:latin typeface="Helvetica Neue Medium" panose="02000503000000020004" pitchFamily="2" charset="0"/>
            </a:endParaRPr>
          </a:p>
        </p:txBody>
      </p:sp>
      <p:pic>
        <p:nvPicPr>
          <p:cNvPr id="7" name="Picture 6" descr="SCT_Logo_EN_rgb_co.png">
            <a:extLst>
              <a:ext uri="{FF2B5EF4-FFF2-40B4-BE49-F238E27FC236}">
                <a16:creationId xmlns:a16="http://schemas.microsoft.com/office/drawing/2014/main" id="{A38B5A03-6C92-1A4A-9325-78D45A463DC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58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3321FD-2937-1E46-B9D7-779E7BF406F6}"/>
              </a:ext>
            </a:extLst>
          </p:cNvPr>
          <p:cNvSpPr/>
          <p:nvPr/>
        </p:nvSpPr>
        <p:spPr>
          <a:xfrm>
            <a:off x="4716463" y="0"/>
            <a:ext cx="4752528" cy="5323377"/>
          </a:xfrm>
          <a:prstGeom prst="rect">
            <a:avLst/>
          </a:prstGeom>
          <a:solidFill>
            <a:schemeClr val="tx1">
              <a:alpha val="4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364088" y="1779588"/>
            <a:ext cx="3198907" cy="2228314"/>
          </a:xfrm>
        </p:spPr>
        <p:txBody>
          <a:bodyPr/>
          <a:lstStyle/>
          <a:p>
            <a:pPr algn="r" rtl="1"/>
            <a:r>
              <a:rPr lang="ar-EG" sz="2800" b="1" dirty="0">
                <a:solidFill>
                  <a:schemeClr val="bg1"/>
                </a:solidFill>
                <a:cs typeface="Arial" panose="020B0604020202020204" pitchFamily="34" charset="0"/>
              </a:rPr>
              <a:t>إذا كانت إجاباتك على الكثير بـ "لا"، يجب أن نتوقع أن تبدأ الإجابة على ما يلي:</a:t>
            </a:r>
            <a:br>
              <a:rPr lang="ar-EG" sz="2800" b="1" dirty="0">
                <a:solidFill>
                  <a:schemeClr val="bg1"/>
                </a:solidFill>
                <a:cs typeface="Arial" panose="020B0604020202020204" pitchFamily="34" charset="0"/>
              </a:rPr>
            </a:br>
            <a:endParaRPr lang="en-US" sz="28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12</a:t>
            </a:fld>
            <a:endParaRPr lang="en-US" dirty="0"/>
          </a:p>
        </p:txBody>
      </p:sp>
      <p:sp>
        <p:nvSpPr>
          <p:cNvPr id="7" name="Rectangle 6">
            <a:extLst>
              <a:ext uri="{FF2B5EF4-FFF2-40B4-BE49-F238E27FC236}">
                <a16:creationId xmlns:a16="http://schemas.microsoft.com/office/drawing/2014/main" id="{85778045-A27A-764E-A898-CD7AC61672FD}"/>
              </a:ext>
            </a:extLst>
          </p:cNvPr>
          <p:cNvSpPr/>
          <p:nvPr/>
        </p:nvSpPr>
        <p:spPr>
          <a:xfrm>
            <a:off x="335850" y="388227"/>
            <a:ext cx="3836396" cy="3416320"/>
          </a:xfrm>
          <a:prstGeom prst="rect">
            <a:avLst/>
          </a:prstGeom>
        </p:spPr>
        <p:txBody>
          <a:bodyPr wrap="square">
            <a:spAutoFit/>
          </a:bodyPr>
          <a:lstStyle/>
          <a:p>
            <a:pPr algn="r" rtl="1"/>
            <a:r>
              <a:rPr lang="ar-EG" dirty="0">
                <a:solidFill>
                  <a:schemeClr val="bg1"/>
                </a:solidFill>
                <a:latin typeface="Helvetica Neue Medium" panose="02000503000000020004" pitchFamily="2" charset="0"/>
                <a:cs typeface="Arial" panose="020B0604020202020204" pitchFamily="34" charset="0"/>
              </a:rPr>
              <a:t>ما هو حجر الزاوية في تنفيذ الحماية من الأذي في برنامج الشباب؟  </a:t>
            </a:r>
          </a:p>
          <a:p>
            <a:pPr algn="r" rtl="1"/>
            <a:r>
              <a:rPr lang="ar-EG" dirty="0">
                <a:solidFill>
                  <a:schemeClr val="bg1"/>
                </a:solidFill>
                <a:latin typeface="Helvetica Neue Medium" panose="02000503000000020004" pitchFamily="2" charset="0"/>
                <a:cs typeface="Arial" panose="020B0604020202020204" pitchFamily="34" charset="0"/>
              </a:rPr>
              <a:t>كيف يتمكن القيادات اليافعين من الحصول على معلومات حول الحماية من الأذي؟ </a:t>
            </a:r>
            <a:endParaRPr lang="en-GB" dirty="0">
              <a:solidFill>
                <a:schemeClr val="bg1"/>
              </a:solidFill>
              <a:latin typeface="Helvetica Neue Medium" panose="02000503000000020004" pitchFamily="2" charset="0"/>
            </a:endParaRPr>
          </a:p>
          <a:p>
            <a:pPr algn="r" rtl="1"/>
            <a:endParaRPr lang="en-GB" dirty="0">
              <a:solidFill>
                <a:schemeClr val="bg1"/>
              </a:solidFill>
              <a:latin typeface="Helvetica Neue Medium" panose="02000503000000020004" pitchFamily="2" charset="0"/>
            </a:endParaRPr>
          </a:p>
          <a:p>
            <a:pPr algn="r" rtl="1"/>
            <a:r>
              <a:rPr lang="ar-EG" dirty="0">
                <a:solidFill>
                  <a:schemeClr val="bg1"/>
                </a:solidFill>
                <a:latin typeface="Helvetica Neue Medium" panose="02000503000000020004" pitchFamily="2" charset="0"/>
                <a:cs typeface="Arial" panose="020B0604020202020204" pitchFamily="34" charset="0"/>
              </a:rPr>
              <a:t>كيف يمكن تلقي بطريقة سليمة أي شكوي تخص الأذي أو الاستغلال والتعامل معها وتوثيقها بشكل صحيح؟ </a:t>
            </a:r>
            <a:endParaRPr lang="en-GB" dirty="0">
              <a:solidFill>
                <a:schemeClr val="bg1"/>
              </a:solidFill>
              <a:latin typeface="Helvetica Neue Medium" panose="02000503000000020004" pitchFamily="2" charset="0"/>
            </a:endParaRPr>
          </a:p>
          <a:p>
            <a:pPr algn="r" rtl="1"/>
            <a:r>
              <a:rPr lang="ar-EG" dirty="0">
                <a:solidFill>
                  <a:schemeClr val="bg1"/>
                </a:solidFill>
                <a:latin typeface="Helvetica Neue Medium" panose="02000503000000020004" pitchFamily="2" charset="0"/>
                <a:cs typeface="Arial" panose="020B0604020202020204" pitchFamily="34" charset="0"/>
              </a:rPr>
              <a:t>كيف يمكن تنظيم فعاليات وأحداث حول الحماية من الأذي؟</a:t>
            </a:r>
            <a:endParaRPr lang="en-GB" dirty="0">
              <a:solidFill>
                <a:schemeClr val="bg1"/>
              </a:solidFill>
              <a:latin typeface="Helvetica Neue Medium" panose="02000503000000020004" pitchFamily="2" charset="0"/>
            </a:endParaRPr>
          </a:p>
          <a:p>
            <a:pPr algn="r" rtl="1"/>
            <a:endParaRPr lang="en-GB" dirty="0">
              <a:solidFill>
                <a:schemeClr val="bg1"/>
              </a:solidFill>
              <a:latin typeface="Helvetica Neue Medium" panose="02000503000000020004" pitchFamily="2" charset="0"/>
            </a:endParaRPr>
          </a:p>
          <a:p>
            <a:pPr algn="r" rtl="1"/>
            <a:r>
              <a:rPr lang="ar-EG" dirty="0">
                <a:solidFill>
                  <a:schemeClr val="bg1"/>
                </a:solidFill>
                <a:latin typeface="Helvetica Neue Medium" panose="02000503000000020004" pitchFamily="2" charset="0"/>
                <a:cs typeface="Arial" panose="020B0604020202020204" pitchFamily="34" charset="0"/>
              </a:rPr>
              <a:t>والكثير من الأسئلة المتعددة في هذا الإطار .....</a:t>
            </a:r>
          </a:p>
        </p:txBody>
      </p:sp>
      <p:pic>
        <p:nvPicPr>
          <p:cNvPr id="6" name="Picture 5" descr="SCT_Logo_EN_rgb_co.png">
            <a:extLst>
              <a:ext uri="{FF2B5EF4-FFF2-40B4-BE49-F238E27FC236}">
                <a16:creationId xmlns:a16="http://schemas.microsoft.com/office/drawing/2014/main" id="{C3A689C7-7E1A-2043-8613-5456D44A3D2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76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59960" y="1563638"/>
            <a:ext cx="8153400" cy="3672408"/>
          </a:xfrm>
        </p:spPr>
        <p:txBody>
          <a:bodyPr/>
          <a:lstStyle/>
          <a:p>
            <a:pPr algn="ctr"/>
            <a:r>
              <a:rPr lang="ar-EG" sz="4800" dirty="0">
                <a:solidFill>
                  <a:schemeClr val="bg1"/>
                </a:solidFill>
                <a:cs typeface="Arial" panose="020B0604020202020204" pitchFamily="34" charset="0"/>
              </a:rPr>
              <a:t>الحماية من الأذي </a:t>
            </a:r>
            <a:br>
              <a:rPr lang="en-US" sz="4800" b="1" dirty="0">
                <a:solidFill>
                  <a:schemeClr val="bg1"/>
                </a:solidFill>
              </a:rPr>
            </a:br>
            <a:r>
              <a:rPr lang="ar-EG" dirty="0">
                <a:solidFill>
                  <a:schemeClr val="bg1"/>
                </a:solidFill>
                <a:cs typeface="Arial" panose="020B0604020202020204" pitchFamily="34" charset="0"/>
              </a:rPr>
              <a:t>يجب أن تصبح حقيقة دائمة في واقع حياتنا اليومية!</a:t>
            </a:r>
            <a:br>
              <a:rPr lang="en-US" b="1" dirty="0">
                <a:solidFill>
                  <a:schemeClr val="bg1"/>
                </a:solidFill>
              </a:rPr>
            </a:br>
            <a:br>
              <a:rPr lang="en-GB" dirty="0"/>
            </a:br>
            <a:br>
              <a:rPr lang="en-US" b="1" dirty="0">
                <a:solidFill>
                  <a:schemeClr val="bg1"/>
                </a:solidFill>
              </a:rPr>
            </a:br>
            <a:br>
              <a:rPr lang="en-US" sz="1600" b="1" dirty="0">
                <a:solidFill>
                  <a:schemeClr val="bg1"/>
                </a:solidFill>
              </a:rPr>
            </a:br>
            <a:br>
              <a:rPr lang="en-US" sz="1600" b="1" dirty="0">
                <a:solidFill>
                  <a:schemeClr val="bg1"/>
                </a:solidFill>
              </a:rPr>
            </a:br>
            <a:br>
              <a:rPr lang="en-US" sz="1600" b="1" dirty="0">
                <a:solidFill>
                  <a:schemeClr val="bg1"/>
                </a:solidFill>
              </a:rPr>
            </a:br>
            <a:br>
              <a:rPr lang="en-US" sz="1600" b="1" dirty="0">
                <a:solidFill>
                  <a:schemeClr val="bg1"/>
                </a:solidFill>
              </a:rPr>
            </a:br>
            <a:br>
              <a:rPr lang="en-US" sz="1600" b="1" dirty="0">
                <a:solidFill>
                  <a:schemeClr val="bg1"/>
                </a:solidFill>
              </a:rPr>
            </a:br>
            <a:br>
              <a:rPr lang="en-US" sz="1600" b="1" dirty="0">
                <a:solidFill>
                  <a:schemeClr val="bg1"/>
                </a:solidFill>
              </a:rPr>
            </a:br>
            <a:br>
              <a:rPr lang="en-US" sz="1600" b="1" dirty="0">
                <a:solidFill>
                  <a:schemeClr val="bg1"/>
                </a:solidFill>
              </a:rPr>
            </a:br>
            <a:br>
              <a:rPr lang="en-US" sz="1600" b="1" dirty="0">
                <a:solidFill>
                  <a:schemeClr val="bg1"/>
                </a:solidFill>
              </a:rPr>
            </a:br>
            <a:endParaRPr lang="en-US" sz="18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13</a:t>
            </a:fld>
            <a:endParaRPr lang="en-US" dirty="0"/>
          </a:p>
        </p:txBody>
      </p:sp>
      <p:pic>
        <p:nvPicPr>
          <p:cNvPr id="7" name="Picture 6" descr="SCT_Logo_EN_rgb_co.png">
            <a:extLst>
              <a:ext uri="{FF2B5EF4-FFF2-40B4-BE49-F238E27FC236}">
                <a16:creationId xmlns:a16="http://schemas.microsoft.com/office/drawing/2014/main" id="{10BFEBCE-168A-9A43-9754-E8A0B72351F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1">
            <a:extLst>
              <a:ext uri="{FF2B5EF4-FFF2-40B4-BE49-F238E27FC236}">
                <a16:creationId xmlns:a16="http://schemas.microsoft.com/office/drawing/2014/main" id="{F4B2C832-7181-5F4E-9415-2BB5452C26AD}"/>
              </a:ext>
            </a:extLst>
          </p:cNvPr>
          <p:cNvSpPr txBox="1">
            <a:spLocks/>
          </p:cNvSpPr>
          <p:nvPr/>
        </p:nvSpPr>
        <p:spPr bwMode="auto">
          <a:xfrm>
            <a:off x="3995310" y="3744340"/>
            <a:ext cx="47180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ar-EG" sz="6000" b="1" dirty="0">
                <a:solidFill>
                  <a:schemeClr val="bg1"/>
                </a:solidFill>
                <a:latin typeface="Helvetica Neue Medium" charset="0"/>
                <a:cs typeface="Helvetica Neue Medium" charset="0"/>
              </a:rPr>
              <a:t>شكرًا لكم</a:t>
            </a:r>
            <a:endParaRPr lang="fr-CH" sz="6000" b="1" dirty="0">
              <a:solidFill>
                <a:schemeClr val="bg1"/>
              </a:solidFill>
              <a:latin typeface="Helvetica Neue Medium" charset="0"/>
              <a:cs typeface="Helvetica Neue Medium" charset="0"/>
            </a:endParaRPr>
          </a:p>
        </p:txBody>
      </p:sp>
    </p:spTree>
    <p:extLst>
      <p:ext uri="{BB962C8B-B14F-4D97-AF65-F5344CB8AC3E}">
        <p14:creationId xmlns:p14="http://schemas.microsoft.com/office/powerpoint/2010/main" val="4943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1"/>
          <p:cNvSpPr txBox="1">
            <a:spLocks/>
          </p:cNvSpPr>
          <p:nvPr/>
        </p:nvSpPr>
        <p:spPr bwMode="auto">
          <a:xfrm>
            <a:off x="3949643"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7" name="Title 21"/>
          <p:cNvSpPr txBox="1">
            <a:spLocks/>
          </p:cNvSpPr>
          <p:nvPr/>
        </p:nvSpPr>
        <p:spPr bwMode="auto">
          <a:xfrm>
            <a:off x="4710519" y="2302541"/>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6" name="Title 21"/>
          <p:cNvSpPr txBox="1">
            <a:spLocks/>
          </p:cNvSpPr>
          <p:nvPr/>
        </p:nvSpPr>
        <p:spPr bwMode="auto">
          <a:xfrm>
            <a:off x="4348518" y="2309880"/>
            <a:ext cx="473744" cy="39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eaLnBrk="1" fontAlgn="auto" latinLnBrk="0" hangingPunct="1">
              <a:lnSpc>
                <a:spcPct val="100000"/>
              </a:lnSpc>
              <a:spcBef>
                <a:spcPts val="0"/>
              </a:spcBef>
              <a:spcAft>
                <a:spcPts val="0"/>
              </a:spcAft>
              <a:buClrTx/>
              <a:buSzTx/>
              <a:buFont typeface="+mj-lt"/>
              <a:buNone/>
              <a:tabLst/>
              <a:defRPr/>
            </a:pPr>
            <a:endParaRPr lang="en-GB" sz="3200" b="1" dirty="0">
              <a:solidFill>
                <a:schemeClr val="bg1"/>
              </a:solidFill>
              <a:latin typeface="Helvetica Neue" charset="0"/>
              <a:ea typeface="Helvetica Neue" charset="0"/>
              <a:cs typeface="Helvetica Neue" charset="0"/>
            </a:endParaRPr>
          </a:p>
        </p:txBody>
      </p:sp>
      <p:sp>
        <p:nvSpPr>
          <p:cNvPr id="11" name="Title 21">
            <a:extLst>
              <a:ext uri="{FF2B5EF4-FFF2-40B4-BE49-F238E27FC236}">
                <a16:creationId xmlns:a16="http://schemas.microsoft.com/office/drawing/2014/main" id="{0FAE1CA5-9A80-4B4A-9D7E-E201BFBD082B}"/>
              </a:ext>
            </a:extLst>
          </p:cNvPr>
          <p:cNvSpPr txBox="1">
            <a:spLocks/>
          </p:cNvSpPr>
          <p:nvPr/>
        </p:nvSpPr>
        <p:spPr bwMode="auto">
          <a:xfrm>
            <a:off x="-711872" y="2721672"/>
            <a:ext cx="9144000" cy="1296144"/>
          </a:xfrm>
          <a:prstGeom prst="rect">
            <a:avLst/>
          </a:prstGeom>
          <a:noFill/>
          <a:ln>
            <a:noFill/>
          </a:ln>
          <a:effectLst>
            <a:outerShdw blurRad="50800" dist="762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ar-EG"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الحماية من الأذي</a:t>
            </a:r>
            <a:endParaRPr lang="en-GB" sz="3600" b="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Rectangle 1">
            <a:extLst>
              <a:ext uri="{FF2B5EF4-FFF2-40B4-BE49-F238E27FC236}">
                <a16:creationId xmlns:a16="http://schemas.microsoft.com/office/drawing/2014/main" id="{CAA86694-4549-6845-A201-9B2AAC5CBB42}"/>
              </a:ext>
            </a:extLst>
          </p:cNvPr>
          <p:cNvSpPr/>
          <p:nvPr/>
        </p:nvSpPr>
        <p:spPr>
          <a:xfrm>
            <a:off x="7433125" y="3606686"/>
            <a:ext cx="1998007" cy="314350"/>
          </a:xfrm>
          <a:prstGeom prst="rect">
            <a:avLst/>
          </a:prstGeom>
          <a:solidFill>
            <a:srgbClr val="31A7EA"/>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US" sz="900" dirty="0">
                <a:latin typeface="Futura Book" pitchFamily="2" charset="0"/>
              </a:rPr>
              <a:t>SAFE FROM HARM</a:t>
            </a:r>
            <a:endParaRPr lang="en-US" sz="1000" dirty="0">
              <a:latin typeface="Futura Book" pitchFamily="2" charset="0"/>
            </a:endParaRPr>
          </a:p>
        </p:txBody>
      </p:sp>
      <p:pic>
        <p:nvPicPr>
          <p:cNvPr id="12" name="Picture 11" descr="SCT_Logo_EN_rgb_co.png">
            <a:extLst>
              <a:ext uri="{FF2B5EF4-FFF2-40B4-BE49-F238E27FC236}">
                <a16:creationId xmlns:a16="http://schemas.microsoft.com/office/drawing/2014/main" id="{3D69F897-32D9-D041-8CCF-07278FD905B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FAD604C1-F42E-FA47-B8B1-8EEA02338A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9643" y="2309880"/>
            <a:ext cx="1211795" cy="1278587"/>
          </a:xfrm>
          <a:prstGeom prst="rect">
            <a:avLst/>
          </a:prstGeom>
        </p:spPr>
      </p:pic>
    </p:spTree>
    <p:extLst>
      <p:ext uri="{BB962C8B-B14F-4D97-AF65-F5344CB8AC3E}">
        <p14:creationId xmlns:p14="http://schemas.microsoft.com/office/powerpoint/2010/main" val="124684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BD5B4A-F49C-8D42-B7F9-E6A8FFDD8E60}"/>
              </a:ext>
            </a:extLst>
          </p:cNvPr>
          <p:cNvSpPr>
            <a:spLocks noGrp="1"/>
          </p:cNvSpPr>
          <p:nvPr>
            <p:ph type="title"/>
          </p:nvPr>
        </p:nvSpPr>
        <p:spPr>
          <a:xfrm>
            <a:off x="533399" y="267494"/>
            <a:ext cx="2556755" cy="1131717"/>
          </a:xfrm>
        </p:spPr>
        <p:txBody>
          <a:bodyPr/>
          <a:lstStyle/>
          <a:p>
            <a:pPr algn="ctr" rtl="1"/>
            <a:r>
              <a:rPr lang="ar-EG" sz="3200" dirty="0">
                <a:solidFill>
                  <a:schemeClr val="bg1"/>
                </a:solidFill>
                <a:cs typeface="Arial" panose="020B0604020202020204" pitchFamily="34" charset="0"/>
              </a:rPr>
              <a:t>هل تعلم ...ماهو ...؟</a:t>
            </a:r>
            <a:endParaRPr lang="en-GB" sz="3200" b="1" dirty="0">
              <a:solidFill>
                <a:schemeClr val="bg1"/>
              </a:solidFill>
            </a:endParaRPr>
          </a:p>
        </p:txBody>
      </p:sp>
      <p:sp>
        <p:nvSpPr>
          <p:cNvPr id="5" name="Slide Number Placeholder 4">
            <a:extLst>
              <a:ext uri="{FF2B5EF4-FFF2-40B4-BE49-F238E27FC236}">
                <a16:creationId xmlns:a16="http://schemas.microsoft.com/office/drawing/2014/main" id="{A751BEE1-0E4C-B74E-BE0D-BE17C32ECE03}"/>
              </a:ext>
            </a:extLst>
          </p:cNvPr>
          <p:cNvSpPr>
            <a:spLocks noGrp="1"/>
          </p:cNvSpPr>
          <p:nvPr>
            <p:ph type="sldNum" sz="quarter" idx="12"/>
          </p:nvPr>
        </p:nvSpPr>
        <p:spPr/>
        <p:txBody>
          <a:bodyPr/>
          <a:lstStyle/>
          <a:p>
            <a:fld id="{5F702A45-47BF-984A-A12C-FE3DF6400CA5}" type="slidenum">
              <a:rPr lang="en-US" smtClean="0"/>
              <a:pPr/>
              <a:t>3</a:t>
            </a:fld>
            <a:endParaRPr lang="en-US" dirty="0"/>
          </a:p>
        </p:txBody>
      </p:sp>
      <p:pic>
        <p:nvPicPr>
          <p:cNvPr id="8" name="Picture 7" descr="SCT_Logo_EN_rgb_co.png">
            <a:extLst>
              <a:ext uri="{FF2B5EF4-FFF2-40B4-BE49-F238E27FC236}">
                <a16:creationId xmlns:a16="http://schemas.microsoft.com/office/drawing/2014/main" id="{9A392564-FD3E-314E-ADE5-DF072B3BFAC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B325B6F-B802-8A4D-9E3F-922E055DEB87}"/>
              </a:ext>
            </a:extLst>
          </p:cNvPr>
          <p:cNvSpPr/>
          <p:nvPr/>
        </p:nvSpPr>
        <p:spPr>
          <a:xfrm>
            <a:off x="1059803" y="1728328"/>
            <a:ext cx="705642"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الأذي</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Rectangle 2">
            <a:extLst>
              <a:ext uri="{FF2B5EF4-FFF2-40B4-BE49-F238E27FC236}">
                <a16:creationId xmlns:a16="http://schemas.microsoft.com/office/drawing/2014/main" id="{AE106F08-40F3-F94F-98D2-8F2BAB43DC88}"/>
              </a:ext>
            </a:extLst>
          </p:cNvPr>
          <p:cNvSpPr/>
          <p:nvPr/>
        </p:nvSpPr>
        <p:spPr>
          <a:xfrm>
            <a:off x="2122344" y="2558436"/>
            <a:ext cx="1673856"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سوء الاستخدام</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9" name="Rectangle 8">
            <a:extLst>
              <a:ext uri="{FF2B5EF4-FFF2-40B4-BE49-F238E27FC236}">
                <a16:creationId xmlns:a16="http://schemas.microsoft.com/office/drawing/2014/main" id="{A9B0AA21-4C5A-5F47-9FD4-0637E20DFBB3}"/>
              </a:ext>
            </a:extLst>
          </p:cNvPr>
          <p:cNvSpPr/>
          <p:nvPr/>
        </p:nvSpPr>
        <p:spPr>
          <a:xfrm>
            <a:off x="432017" y="1701048"/>
            <a:ext cx="774571"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البدني</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0" name="Rectangle 9">
            <a:extLst>
              <a:ext uri="{FF2B5EF4-FFF2-40B4-BE49-F238E27FC236}">
                <a16:creationId xmlns:a16="http://schemas.microsoft.com/office/drawing/2014/main" id="{462C5316-0CA8-9E4D-BE5A-9D8B726A7B9E}"/>
              </a:ext>
            </a:extLst>
          </p:cNvPr>
          <p:cNvSpPr/>
          <p:nvPr/>
        </p:nvSpPr>
        <p:spPr>
          <a:xfrm>
            <a:off x="6348391" y="2015423"/>
            <a:ext cx="906017" cy="461665"/>
          </a:xfrm>
          <a:prstGeom prst="rect">
            <a:avLst/>
          </a:prstGeom>
        </p:spPr>
        <p:txBody>
          <a:bodyPr wrap="none">
            <a:spAutoFit/>
          </a:bodyPr>
          <a:lstStyle/>
          <a:p>
            <a:r>
              <a:rPr lang="ar-EG" sz="2400" dirty="0">
                <a:solidFill>
                  <a:schemeClr val="bg1"/>
                </a:solidFill>
                <a:cs typeface="Arial" panose="020B0604020202020204" pitchFamily="34" charset="0"/>
              </a:rPr>
              <a:t>وجداني</a:t>
            </a:r>
            <a:endParaRPr lang="en-GB" sz="2400" dirty="0"/>
          </a:p>
        </p:txBody>
      </p:sp>
      <p:sp>
        <p:nvSpPr>
          <p:cNvPr id="11" name="Rectangle 10">
            <a:extLst>
              <a:ext uri="{FF2B5EF4-FFF2-40B4-BE49-F238E27FC236}">
                <a16:creationId xmlns:a16="http://schemas.microsoft.com/office/drawing/2014/main" id="{2E641138-99A5-0848-B7EB-A1EF5DF360EF}"/>
              </a:ext>
            </a:extLst>
          </p:cNvPr>
          <p:cNvSpPr/>
          <p:nvPr/>
        </p:nvSpPr>
        <p:spPr>
          <a:xfrm>
            <a:off x="5932008" y="804994"/>
            <a:ext cx="1343638"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البيئة الأمنة</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2" name="Rectangle 11">
            <a:extLst>
              <a:ext uri="{FF2B5EF4-FFF2-40B4-BE49-F238E27FC236}">
                <a16:creationId xmlns:a16="http://schemas.microsoft.com/office/drawing/2014/main" id="{D1DAE7D3-2178-EF48-BD83-B4D7B4629132}"/>
              </a:ext>
            </a:extLst>
          </p:cNvPr>
          <p:cNvSpPr/>
          <p:nvPr/>
        </p:nvSpPr>
        <p:spPr>
          <a:xfrm>
            <a:off x="1674466" y="4321629"/>
            <a:ext cx="979755"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الرفاهية</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Rectangle 12">
            <a:extLst>
              <a:ext uri="{FF2B5EF4-FFF2-40B4-BE49-F238E27FC236}">
                <a16:creationId xmlns:a16="http://schemas.microsoft.com/office/drawing/2014/main" id="{2346BCC9-94D7-FA42-B2CD-2B8130F0C396}"/>
              </a:ext>
            </a:extLst>
          </p:cNvPr>
          <p:cNvSpPr/>
          <p:nvPr/>
        </p:nvSpPr>
        <p:spPr>
          <a:xfrm>
            <a:off x="1519899" y="2192825"/>
            <a:ext cx="1641796" cy="461665"/>
          </a:xfrm>
          <a:prstGeom prst="rect">
            <a:avLst/>
          </a:prstGeom>
        </p:spPr>
        <p:txBody>
          <a:bodyPr wrap="none">
            <a:spAutoFit/>
          </a:bodyPr>
          <a:lstStyle/>
          <a:p>
            <a:r>
              <a:rPr lang="ar-EG" sz="2400" dirty="0">
                <a:solidFill>
                  <a:schemeClr val="bg1"/>
                </a:solidFill>
                <a:cs typeface="Arial" panose="020B0604020202020204" pitchFamily="34" charset="0"/>
              </a:rPr>
              <a:t>مراعاة الأطفال</a:t>
            </a:r>
            <a:endParaRPr lang="en-GB" sz="2400" dirty="0"/>
          </a:p>
        </p:txBody>
      </p:sp>
      <p:sp>
        <p:nvSpPr>
          <p:cNvPr id="14" name="Rectangle 13">
            <a:extLst>
              <a:ext uri="{FF2B5EF4-FFF2-40B4-BE49-F238E27FC236}">
                <a16:creationId xmlns:a16="http://schemas.microsoft.com/office/drawing/2014/main" id="{202C7F5F-FD7D-B646-9C4F-831227F921AE}"/>
              </a:ext>
            </a:extLst>
          </p:cNvPr>
          <p:cNvSpPr/>
          <p:nvPr/>
        </p:nvSpPr>
        <p:spPr>
          <a:xfrm>
            <a:off x="2881323" y="3409738"/>
            <a:ext cx="867545"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الشباب</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Rectangle 14">
            <a:extLst>
              <a:ext uri="{FF2B5EF4-FFF2-40B4-BE49-F238E27FC236}">
                <a16:creationId xmlns:a16="http://schemas.microsoft.com/office/drawing/2014/main" id="{B05F6944-4A20-2B4F-A83E-54E4B4DC2F64}"/>
              </a:ext>
            </a:extLst>
          </p:cNvPr>
          <p:cNvSpPr/>
          <p:nvPr/>
        </p:nvSpPr>
        <p:spPr>
          <a:xfrm>
            <a:off x="4468292" y="527461"/>
            <a:ext cx="1787669"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القيادات اليافعين</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ectangle 15">
            <a:extLst>
              <a:ext uri="{FF2B5EF4-FFF2-40B4-BE49-F238E27FC236}">
                <a16:creationId xmlns:a16="http://schemas.microsoft.com/office/drawing/2014/main" id="{1638F6A1-34DD-E743-B3D9-2C169E9DF5DF}"/>
              </a:ext>
            </a:extLst>
          </p:cNvPr>
          <p:cNvSpPr/>
          <p:nvPr/>
        </p:nvSpPr>
        <p:spPr>
          <a:xfrm>
            <a:off x="6053330" y="2293385"/>
            <a:ext cx="707245"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الدعم</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35E831E3-12B3-2F4E-9DB3-EEA86318AE87}"/>
              </a:ext>
            </a:extLst>
          </p:cNvPr>
          <p:cNvSpPr/>
          <p:nvPr/>
        </p:nvSpPr>
        <p:spPr>
          <a:xfrm>
            <a:off x="6344162" y="1217639"/>
            <a:ext cx="665567" cy="461665"/>
          </a:xfrm>
          <a:prstGeom prst="rect">
            <a:avLst/>
          </a:prstGeom>
        </p:spPr>
        <p:txBody>
          <a:bodyPr wrap="none">
            <a:spAutoFit/>
          </a:bodyPr>
          <a:lstStyle/>
          <a:p>
            <a:r>
              <a:rPr lang="ar-EG"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rPr>
              <a:t>ضار</a:t>
            </a:r>
            <a:endParaRPr lang="en-GB"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8" name="Rectangle 17">
            <a:extLst>
              <a:ext uri="{FF2B5EF4-FFF2-40B4-BE49-F238E27FC236}">
                <a16:creationId xmlns:a16="http://schemas.microsoft.com/office/drawing/2014/main" id="{4A1D8A94-285C-A843-B5A9-DB87855A5D77}"/>
              </a:ext>
            </a:extLst>
          </p:cNvPr>
          <p:cNvSpPr/>
          <p:nvPr/>
        </p:nvSpPr>
        <p:spPr>
          <a:xfrm>
            <a:off x="4878337" y="2712958"/>
            <a:ext cx="1056700" cy="461665"/>
          </a:xfrm>
          <a:prstGeom prst="rect">
            <a:avLst/>
          </a:prstGeom>
        </p:spPr>
        <p:txBody>
          <a:bodyPr wrap="none">
            <a:spAutoFit/>
          </a:bodyPr>
          <a:lstStyle/>
          <a:p>
            <a:r>
              <a:rPr lang="ar-EG"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rPr>
              <a:t>الممارسة</a:t>
            </a:r>
            <a:endParaRPr lang="en-GB"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9" name="Rectangle 18">
            <a:extLst>
              <a:ext uri="{FF2B5EF4-FFF2-40B4-BE49-F238E27FC236}">
                <a16:creationId xmlns:a16="http://schemas.microsoft.com/office/drawing/2014/main" id="{8BD58063-9861-094F-8F27-5F3782C0D749}"/>
              </a:ext>
            </a:extLst>
          </p:cNvPr>
          <p:cNvSpPr/>
          <p:nvPr/>
        </p:nvSpPr>
        <p:spPr>
          <a:xfrm>
            <a:off x="2906574" y="931477"/>
            <a:ext cx="917239"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الانفتاح</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0A4F2D5F-B50A-BF46-8F7A-1E4C4909C4FC}"/>
              </a:ext>
            </a:extLst>
          </p:cNvPr>
          <p:cNvSpPr/>
          <p:nvPr/>
        </p:nvSpPr>
        <p:spPr>
          <a:xfrm>
            <a:off x="2199027" y="4009860"/>
            <a:ext cx="758541"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حماية</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22" name="Rectangle 21">
            <a:extLst>
              <a:ext uri="{FF2B5EF4-FFF2-40B4-BE49-F238E27FC236}">
                <a16:creationId xmlns:a16="http://schemas.microsoft.com/office/drawing/2014/main" id="{C807F9F5-5347-5947-85F1-8A930B373FE3}"/>
              </a:ext>
            </a:extLst>
          </p:cNvPr>
          <p:cNvSpPr/>
          <p:nvPr/>
        </p:nvSpPr>
        <p:spPr>
          <a:xfrm>
            <a:off x="5264422" y="4013042"/>
            <a:ext cx="797013"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التنوع</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10692899-E457-2349-8F93-6E2CACD9FC28}"/>
              </a:ext>
            </a:extLst>
          </p:cNvPr>
          <p:cNvSpPr/>
          <p:nvPr/>
        </p:nvSpPr>
        <p:spPr>
          <a:xfrm>
            <a:off x="1289547" y="1348848"/>
            <a:ext cx="1423788" cy="461665"/>
          </a:xfrm>
          <a:prstGeom prst="rect">
            <a:avLst/>
          </a:prstGeom>
        </p:spPr>
        <p:txBody>
          <a:bodyPr wrap="none">
            <a:spAutoFit/>
          </a:bodyPr>
          <a:lstStyle/>
          <a:p>
            <a:r>
              <a:rPr lang="ar-EG" sz="2400" dirty="0">
                <a:solidFill>
                  <a:schemeClr val="bg1"/>
                </a:solidFill>
                <a:cs typeface="Arial" panose="020B0604020202020204" pitchFamily="34" charset="0"/>
              </a:rPr>
              <a:t>التنمية الذاتية</a:t>
            </a:r>
            <a:endParaRPr lang="en-GB" sz="2400" dirty="0"/>
          </a:p>
        </p:txBody>
      </p:sp>
      <p:sp>
        <p:nvSpPr>
          <p:cNvPr id="24" name="Rectangle 23">
            <a:extLst>
              <a:ext uri="{FF2B5EF4-FFF2-40B4-BE49-F238E27FC236}">
                <a16:creationId xmlns:a16="http://schemas.microsoft.com/office/drawing/2014/main" id="{2C0ED253-B6F4-9E4D-A75E-C79B58F05A5E}"/>
              </a:ext>
            </a:extLst>
          </p:cNvPr>
          <p:cNvSpPr/>
          <p:nvPr/>
        </p:nvSpPr>
        <p:spPr>
          <a:xfrm>
            <a:off x="7048129" y="3779027"/>
            <a:ext cx="1040670"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الشجاعة</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Rectangle 24">
            <a:extLst>
              <a:ext uri="{FF2B5EF4-FFF2-40B4-BE49-F238E27FC236}">
                <a16:creationId xmlns:a16="http://schemas.microsoft.com/office/drawing/2014/main" id="{B770F251-D1EE-8F4F-9FC9-F9C76275BAD4}"/>
              </a:ext>
            </a:extLst>
          </p:cNvPr>
          <p:cNvSpPr/>
          <p:nvPr/>
        </p:nvSpPr>
        <p:spPr>
          <a:xfrm>
            <a:off x="6966906" y="3324623"/>
            <a:ext cx="824265"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العلاقة</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26" name="Rectangle 25">
            <a:extLst>
              <a:ext uri="{FF2B5EF4-FFF2-40B4-BE49-F238E27FC236}">
                <a16:creationId xmlns:a16="http://schemas.microsoft.com/office/drawing/2014/main" id="{7022C317-0D33-7E41-87DE-604ED0440E18}"/>
              </a:ext>
            </a:extLst>
          </p:cNvPr>
          <p:cNvSpPr/>
          <p:nvPr/>
        </p:nvSpPr>
        <p:spPr>
          <a:xfrm>
            <a:off x="3468317" y="563598"/>
            <a:ext cx="851515"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الصحة</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27" name="Rectangle 26">
            <a:extLst>
              <a:ext uri="{FF2B5EF4-FFF2-40B4-BE49-F238E27FC236}">
                <a16:creationId xmlns:a16="http://schemas.microsoft.com/office/drawing/2014/main" id="{4D8B8D9F-CFBF-7447-8C46-539AE877C1C4}"/>
              </a:ext>
            </a:extLst>
          </p:cNvPr>
          <p:cNvSpPr/>
          <p:nvPr/>
        </p:nvSpPr>
        <p:spPr>
          <a:xfrm>
            <a:off x="3905073" y="988132"/>
            <a:ext cx="872355"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النفسي</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Rectangle 27">
            <a:extLst>
              <a:ext uri="{FF2B5EF4-FFF2-40B4-BE49-F238E27FC236}">
                <a16:creationId xmlns:a16="http://schemas.microsoft.com/office/drawing/2014/main" id="{9E66671C-C17E-0F48-9C42-187838F3B6B8}"/>
              </a:ext>
            </a:extLst>
          </p:cNvPr>
          <p:cNvSpPr/>
          <p:nvPr/>
        </p:nvSpPr>
        <p:spPr>
          <a:xfrm>
            <a:off x="3555499" y="4090796"/>
            <a:ext cx="798617" cy="461665"/>
          </a:xfrm>
          <a:prstGeom prst="rect">
            <a:avLst/>
          </a:prstGeom>
        </p:spPr>
        <p:txBody>
          <a:bodyPr wrap="none">
            <a:spAutoFit/>
          </a:bodyPr>
          <a:lstStyle/>
          <a:p>
            <a:r>
              <a:rPr lang="ar-EG" sz="2400" dirty="0">
                <a:solidFill>
                  <a:srgbClr val="FFC000"/>
                </a:solidFill>
                <a:latin typeface="Helvetica" pitchFamily="2" charset="0"/>
                <a:cs typeface="Arial" panose="020B0604020202020204" pitchFamily="34" charset="0"/>
              </a:rPr>
              <a:t>الأمانة</a:t>
            </a:r>
            <a:endParaRPr lang="en-GB" sz="2400" b="1" dirty="0">
              <a:solidFill>
                <a:srgbClr val="FFC000"/>
              </a:solidFill>
              <a:latin typeface="Helvetica" pitchFamily="2" charset="0"/>
            </a:endParaRPr>
          </a:p>
        </p:txBody>
      </p:sp>
      <p:sp>
        <p:nvSpPr>
          <p:cNvPr id="29" name="Rectangle 28">
            <a:extLst>
              <a:ext uri="{FF2B5EF4-FFF2-40B4-BE49-F238E27FC236}">
                <a16:creationId xmlns:a16="http://schemas.microsoft.com/office/drawing/2014/main" id="{5EF10C10-5917-CC4E-985A-B521F2D613DC}"/>
              </a:ext>
            </a:extLst>
          </p:cNvPr>
          <p:cNvSpPr/>
          <p:nvPr/>
        </p:nvSpPr>
        <p:spPr>
          <a:xfrm>
            <a:off x="6550388" y="1692757"/>
            <a:ext cx="1519968"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سوء المعاملة</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Rectangle 29">
            <a:extLst>
              <a:ext uri="{FF2B5EF4-FFF2-40B4-BE49-F238E27FC236}">
                <a16:creationId xmlns:a16="http://schemas.microsoft.com/office/drawing/2014/main" id="{2ED57A36-B024-C84E-BE97-B0047B9D1069}"/>
              </a:ext>
            </a:extLst>
          </p:cNvPr>
          <p:cNvSpPr/>
          <p:nvPr/>
        </p:nvSpPr>
        <p:spPr>
          <a:xfrm>
            <a:off x="7167335" y="1383053"/>
            <a:ext cx="971741" cy="461665"/>
          </a:xfrm>
          <a:prstGeom prst="rect">
            <a:avLst/>
          </a:prstGeom>
        </p:spPr>
        <p:txBody>
          <a:bodyPr wrap="none">
            <a:spAutoFit/>
          </a:bodyPr>
          <a:lstStyle/>
          <a:p>
            <a:r>
              <a:rPr lang="ar-EG" sz="2400" dirty="0">
                <a:solidFill>
                  <a:srgbClr val="FFC000"/>
                </a:solidFill>
                <a:latin typeface="Helvetica" pitchFamily="2" charset="0"/>
                <a:cs typeface="Arial" panose="020B0604020202020204" pitchFamily="34" charset="0"/>
              </a:rPr>
              <a:t>الترهيب</a:t>
            </a:r>
            <a:endParaRPr lang="en-GB" sz="2400" b="1" dirty="0">
              <a:solidFill>
                <a:srgbClr val="FFC000"/>
              </a:solidFill>
              <a:latin typeface="Helvetica" pitchFamily="2" charset="0"/>
            </a:endParaRPr>
          </a:p>
        </p:txBody>
      </p:sp>
      <p:sp>
        <p:nvSpPr>
          <p:cNvPr id="31" name="Rectangle 30">
            <a:extLst>
              <a:ext uri="{FF2B5EF4-FFF2-40B4-BE49-F238E27FC236}">
                <a16:creationId xmlns:a16="http://schemas.microsoft.com/office/drawing/2014/main" id="{4D18B764-56CD-CF43-AECD-F1993F4BE8CD}"/>
              </a:ext>
            </a:extLst>
          </p:cNvPr>
          <p:cNvSpPr/>
          <p:nvPr/>
        </p:nvSpPr>
        <p:spPr>
          <a:xfrm>
            <a:off x="4828895" y="984433"/>
            <a:ext cx="901209" cy="461665"/>
          </a:xfrm>
          <a:prstGeom prst="rect">
            <a:avLst/>
          </a:prstGeom>
        </p:spPr>
        <p:txBody>
          <a:bodyPr wrap="none">
            <a:spAutoFit/>
          </a:bodyPr>
          <a:lstStyle/>
          <a:p>
            <a:r>
              <a:rPr lang="ar-EG" sz="2400" dirty="0">
                <a:solidFill>
                  <a:schemeClr val="bg1"/>
                </a:solidFill>
                <a:cs typeface="Arial" panose="020B0604020202020204" pitchFamily="34" charset="0"/>
              </a:rPr>
              <a:t>الإهمال</a:t>
            </a:r>
            <a:endParaRPr lang="en-GB" sz="2400" dirty="0"/>
          </a:p>
        </p:txBody>
      </p:sp>
      <p:sp>
        <p:nvSpPr>
          <p:cNvPr id="32" name="Rectangle 31">
            <a:extLst>
              <a:ext uri="{FF2B5EF4-FFF2-40B4-BE49-F238E27FC236}">
                <a16:creationId xmlns:a16="http://schemas.microsoft.com/office/drawing/2014/main" id="{C00F0B2B-2C02-B94F-8EE2-AFC3913DBB95}"/>
              </a:ext>
            </a:extLst>
          </p:cNvPr>
          <p:cNvSpPr/>
          <p:nvPr/>
        </p:nvSpPr>
        <p:spPr>
          <a:xfrm>
            <a:off x="890133" y="3448432"/>
            <a:ext cx="1837362" cy="461665"/>
          </a:xfrm>
          <a:prstGeom prst="rect">
            <a:avLst/>
          </a:prstGeom>
        </p:spPr>
        <p:txBody>
          <a:bodyPr wrap="none">
            <a:spAutoFit/>
          </a:bodyPr>
          <a:lstStyle/>
          <a:p>
            <a:r>
              <a:rPr lang="ar-EG"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rPr>
              <a:t>الاسغلال الجنسي</a:t>
            </a:r>
            <a:endParaRPr lang="en-GB"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33" name="Rectangle 32">
            <a:extLst>
              <a:ext uri="{FF2B5EF4-FFF2-40B4-BE49-F238E27FC236}">
                <a16:creationId xmlns:a16="http://schemas.microsoft.com/office/drawing/2014/main" id="{81B70B54-FAAD-9C46-94CD-93E9B42522C3}"/>
              </a:ext>
            </a:extLst>
          </p:cNvPr>
          <p:cNvSpPr/>
          <p:nvPr/>
        </p:nvSpPr>
        <p:spPr>
          <a:xfrm>
            <a:off x="5806062" y="2965557"/>
            <a:ext cx="1088760"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الاستغلال</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34" name="Rectangle 33">
            <a:extLst>
              <a:ext uri="{FF2B5EF4-FFF2-40B4-BE49-F238E27FC236}">
                <a16:creationId xmlns:a16="http://schemas.microsoft.com/office/drawing/2014/main" id="{ADA6F009-F899-1043-8199-51D470DBBF72}"/>
              </a:ext>
            </a:extLst>
          </p:cNvPr>
          <p:cNvSpPr/>
          <p:nvPr/>
        </p:nvSpPr>
        <p:spPr>
          <a:xfrm>
            <a:off x="1457489" y="2480002"/>
            <a:ext cx="896399"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المعاناة</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Rectangle 34">
            <a:extLst>
              <a:ext uri="{FF2B5EF4-FFF2-40B4-BE49-F238E27FC236}">
                <a16:creationId xmlns:a16="http://schemas.microsoft.com/office/drawing/2014/main" id="{BD6BF64B-0B84-CF47-BD28-CE9A3819C913}"/>
              </a:ext>
            </a:extLst>
          </p:cNvPr>
          <p:cNvSpPr/>
          <p:nvPr/>
        </p:nvSpPr>
        <p:spPr>
          <a:xfrm>
            <a:off x="4374356" y="4460736"/>
            <a:ext cx="1007007"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المدرسة</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36" name="Rectangle 35">
            <a:extLst>
              <a:ext uri="{FF2B5EF4-FFF2-40B4-BE49-F238E27FC236}">
                <a16:creationId xmlns:a16="http://schemas.microsoft.com/office/drawing/2014/main" id="{D900D2C4-AA5F-C744-846E-288A63BD7CFC}"/>
              </a:ext>
            </a:extLst>
          </p:cNvPr>
          <p:cNvSpPr/>
          <p:nvPr/>
        </p:nvSpPr>
        <p:spPr>
          <a:xfrm>
            <a:off x="1925194" y="2855774"/>
            <a:ext cx="816249" cy="461665"/>
          </a:xfrm>
          <a:prstGeom prst="rect">
            <a:avLst/>
          </a:prstGeom>
        </p:spPr>
        <p:txBody>
          <a:bodyPr wrap="none">
            <a:spAutoFit/>
          </a:bodyPr>
          <a:lstStyle/>
          <a:p>
            <a:r>
              <a:rPr lang="ar-EG"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rPr>
              <a:t>المنزل</a:t>
            </a:r>
            <a:endParaRPr lang="en-GB"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37" name="Rectangle 36">
            <a:extLst>
              <a:ext uri="{FF2B5EF4-FFF2-40B4-BE49-F238E27FC236}">
                <a16:creationId xmlns:a16="http://schemas.microsoft.com/office/drawing/2014/main" id="{131BDD6C-7208-BF40-A096-F6D3B69EAD71}"/>
              </a:ext>
            </a:extLst>
          </p:cNvPr>
          <p:cNvSpPr/>
          <p:nvPr/>
        </p:nvSpPr>
        <p:spPr>
          <a:xfrm>
            <a:off x="3273878" y="4379364"/>
            <a:ext cx="1018227"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الشوارع</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Rectangle 37">
            <a:extLst>
              <a:ext uri="{FF2B5EF4-FFF2-40B4-BE49-F238E27FC236}">
                <a16:creationId xmlns:a16="http://schemas.microsoft.com/office/drawing/2014/main" id="{5745D849-E44B-4F43-AAA9-3356CC873FA6}"/>
              </a:ext>
            </a:extLst>
          </p:cNvPr>
          <p:cNvSpPr/>
          <p:nvPr/>
        </p:nvSpPr>
        <p:spPr>
          <a:xfrm>
            <a:off x="5653012" y="3255236"/>
            <a:ext cx="718466"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تدمير</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Rectangle 38">
            <a:extLst>
              <a:ext uri="{FF2B5EF4-FFF2-40B4-BE49-F238E27FC236}">
                <a16:creationId xmlns:a16="http://schemas.microsoft.com/office/drawing/2014/main" id="{E88F4B28-511B-4B4F-A981-4D1B26FED19E}"/>
              </a:ext>
            </a:extLst>
          </p:cNvPr>
          <p:cNvSpPr/>
          <p:nvPr/>
        </p:nvSpPr>
        <p:spPr>
          <a:xfrm>
            <a:off x="1193011" y="3760337"/>
            <a:ext cx="752129"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العنف</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Rectangle 39">
            <a:extLst>
              <a:ext uri="{FF2B5EF4-FFF2-40B4-BE49-F238E27FC236}">
                <a16:creationId xmlns:a16="http://schemas.microsoft.com/office/drawing/2014/main" id="{2065F8C2-F502-C24A-A4C4-A3C227AC9101}"/>
              </a:ext>
            </a:extLst>
          </p:cNvPr>
          <p:cNvSpPr/>
          <p:nvPr/>
        </p:nvSpPr>
        <p:spPr>
          <a:xfrm>
            <a:off x="2863838" y="2024637"/>
            <a:ext cx="926857" cy="461665"/>
          </a:xfrm>
          <a:prstGeom prst="rect">
            <a:avLst/>
          </a:prstGeom>
        </p:spPr>
        <p:txBody>
          <a:bodyPr wrap="none">
            <a:spAutoFit/>
          </a:bodyPr>
          <a:lstStyle/>
          <a:p>
            <a:r>
              <a:rPr lang="ar-EG"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rPr>
              <a:t>الضحية</a:t>
            </a:r>
            <a:endParaRPr lang="en-GB"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41" name="Rectangle 40">
            <a:extLst>
              <a:ext uri="{FF2B5EF4-FFF2-40B4-BE49-F238E27FC236}">
                <a16:creationId xmlns:a16="http://schemas.microsoft.com/office/drawing/2014/main" id="{40B81562-1D0B-8C42-9DAB-3C45866F1B55}"/>
              </a:ext>
            </a:extLst>
          </p:cNvPr>
          <p:cNvSpPr/>
          <p:nvPr/>
        </p:nvSpPr>
        <p:spPr>
          <a:xfrm>
            <a:off x="5282894" y="3617383"/>
            <a:ext cx="1598515" cy="461665"/>
          </a:xfrm>
          <a:prstGeom prst="rect">
            <a:avLst/>
          </a:prstGeom>
        </p:spPr>
        <p:txBody>
          <a:bodyPr wrap="none">
            <a:spAutoFit/>
          </a:bodyPr>
          <a:lstStyle/>
          <a:p>
            <a:r>
              <a:rPr lang="ar-EG"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rPr>
              <a:t>سوء الاستخدام</a:t>
            </a:r>
            <a:endParaRPr lang="en-GB" sz="2400" dirty="0">
              <a:solidFill>
                <a:srgbClr val="78B929"/>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42" name="Rectangle 41">
            <a:extLst>
              <a:ext uri="{FF2B5EF4-FFF2-40B4-BE49-F238E27FC236}">
                <a16:creationId xmlns:a16="http://schemas.microsoft.com/office/drawing/2014/main" id="{9C7EFD16-0DAC-414E-B77D-7635114D80A2}"/>
              </a:ext>
            </a:extLst>
          </p:cNvPr>
          <p:cNvSpPr/>
          <p:nvPr/>
        </p:nvSpPr>
        <p:spPr>
          <a:xfrm>
            <a:off x="2314525" y="3158558"/>
            <a:ext cx="1707519"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التعليم المشترك</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43" name="Rectangle 42">
            <a:extLst>
              <a:ext uri="{FF2B5EF4-FFF2-40B4-BE49-F238E27FC236}">
                <a16:creationId xmlns:a16="http://schemas.microsoft.com/office/drawing/2014/main" id="{A432DD14-A242-514C-9D51-43F0D8D7F232}"/>
              </a:ext>
            </a:extLst>
          </p:cNvPr>
          <p:cNvSpPr/>
          <p:nvPr/>
        </p:nvSpPr>
        <p:spPr>
          <a:xfrm>
            <a:off x="6238578" y="2576574"/>
            <a:ext cx="2060179"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الاحتياجات الخاصة</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4" name="Rectangle 43">
            <a:extLst>
              <a:ext uri="{FF2B5EF4-FFF2-40B4-BE49-F238E27FC236}">
                <a16:creationId xmlns:a16="http://schemas.microsoft.com/office/drawing/2014/main" id="{67E14431-DDD5-2A43-975A-297DC9A644E5}"/>
              </a:ext>
            </a:extLst>
          </p:cNvPr>
          <p:cNvSpPr/>
          <p:nvPr/>
        </p:nvSpPr>
        <p:spPr>
          <a:xfrm>
            <a:off x="3185081" y="2840421"/>
            <a:ext cx="978153"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التعرض</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5" name="Rectangle 44">
            <a:extLst>
              <a:ext uri="{FF2B5EF4-FFF2-40B4-BE49-F238E27FC236}">
                <a16:creationId xmlns:a16="http://schemas.microsoft.com/office/drawing/2014/main" id="{875614F5-B0D8-8C4B-A73F-BA0A637FF6EE}"/>
              </a:ext>
            </a:extLst>
          </p:cNvPr>
          <p:cNvSpPr/>
          <p:nvPr/>
        </p:nvSpPr>
        <p:spPr>
          <a:xfrm>
            <a:off x="4076987" y="3719556"/>
            <a:ext cx="958917"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الوالدين</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6" name="Rectangle 45">
            <a:extLst>
              <a:ext uri="{FF2B5EF4-FFF2-40B4-BE49-F238E27FC236}">
                <a16:creationId xmlns:a16="http://schemas.microsoft.com/office/drawing/2014/main" id="{0CC6D32A-223D-0846-A1F0-0D0FAA2AFB90}"/>
              </a:ext>
            </a:extLst>
          </p:cNvPr>
          <p:cNvSpPr/>
          <p:nvPr/>
        </p:nvSpPr>
        <p:spPr>
          <a:xfrm>
            <a:off x="7486140" y="2922023"/>
            <a:ext cx="1040670" cy="461665"/>
          </a:xfrm>
          <a:prstGeom prst="rect">
            <a:avLst/>
          </a:prstGeom>
        </p:spPr>
        <p:txBody>
          <a:bodyPr wrap="none">
            <a:spAutoFit/>
          </a:bodyPr>
          <a:lstStyle/>
          <a:p>
            <a:r>
              <a:rPr lang="ar-EG" sz="2400" dirty="0">
                <a:solidFill>
                  <a:schemeClr val="bg1"/>
                </a:solidFill>
                <a:cs typeface="Arial" panose="020B0604020202020204" pitchFamily="34" charset="0"/>
              </a:rPr>
              <a:t>الإنصات</a:t>
            </a:r>
            <a:endParaRPr lang="en-GB" sz="2400" dirty="0"/>
          </a:p>
        </p:txBody>
      </p:sp>
      <p:sp>
        <p:nvSpPr>
          <p:cNvPr id="47" name="Rectangle 46">
            <a:extLst>
              <a:ext uri="{FF2B5EF4-FFF2-40B4-BE49-F238E27FC236}">
                <a16:creationId xmlns:a16="http://schemas.microsoft.com/office/drawing/2014/main" id="{36F5168C-138B-2B4A-BA9E-0CDB3E4674D8}"/>
              </a:ext>
            </a:extLst>
          </p:cNvPr>
          <p:cNvSpPr/>
          <p:nvPr/>
        </p:nvSpPr>
        <p:spPr>
          <a:xfrm>
            <a:off x="2755402" y="3727875"/>
            <a:ext cx="769763" cy="461665"/>
          </a:xfrm>
          <a:prstGeom prst="rect">
            <a:avLst/>
          </a:prstGeom>
        </p:spPr>
        <p:txBody>
          <a:bodyPr wrap="none">
            <a:spAutoFit/>
          </a:bodyPr>
          <a:lstStyle/>
          <a:p>
            <a:r>
              <a:rPr lang="ar-EG" sz="2400" dirty="0">
                <a:solidFill>
                  <a:schemeClr val="bg1"/>
                </a:solidFill>
                <a:cs typeface="Arial" panose="020B0604020202020204" pitchFamily="34" charset="0"/>
              </a:rPr>
              <a:t>الأمان</a:t>
            </a:r>
            <a:endParaRPr lang="en-GB" sz="2400" dirty="0"/>
          </a:p>
        </p:txBody>
      </p:sp>
      <p:sp>
        <p:nvSpPr>
          <p:cNvPr id="48" name="Rectangle 47">
            <a:extLst>
              <a:ext uri="{FF2B5EF4-FFF2-40B4-BE49-F238E27FC236}">
                <a16:creationId xmlns:a16="http://schemas.microsoft.com/office/drawing/2014/main" id="{871C8D71-D23C-3343-B364-E667AE920FF2}"/>
              </a:ext>
            </a:extLst>
          </p:cNvPr>
          <p:cNvSpPr/>
          <p:nvPr/>
        </p:nvSpPr>
        <p:spPr>
          <a:xfrm>
            <a:off x="540177" y="2815746"/>
            <a:ext cx="872355" cy="400110"/>
          </a:xfrm>
          <a:prstGeom prst="rect">
            <a:avLst/>
          </a:prstGeom>
        </p:spPr>
        <p:txBody>
          <a:bodyPr wrap="none">
            <a:spAutoFit/>
          </a:bodyPr>
          <a:lstStyle/>
          <a:p>
            <a:r>
              <a:rPr lang="ar-EG" sz="2000" dirty="0">
                <a:solidFill>
                  <a:srgbClr val="FFC000"/>
                </a:solidFill>
                <a:latin typeface="Helvetica" pitchFamily="2" charset="0"/>
                <a:cs typeface="Arial" panose="020B0604020202020204" pitchFamily="34" charset="0"/>
              </a:rPr>
              <a:t>الانترنت</a:t>
            </a:r>
            <a:endParaRPr lang="en-GB" sz="2000" b="1" dirty="0">
              <a:solidFill>
                <a:srgbClr val="FFC000"/>
              </a:solidFill>
              <a:latin typeface="Helvetica" pitchFamily="2" charset="0"/>
            </a:endParaRPr>
          </a:p>
        </p:txBody>
      </p:sp>
      <p:sp>
        <p:nvSpPr>
          <p:cNvPr id="49" name="Rectangle 48">
            <a:extLst>
              <a:ext uri="{FF2B5EF4-FFF2-40B4-BE49-F238E27FC236}">
                <a16:creationId xmlns:a16="http://schemas.microsoft.com/office/drawing/2014/main" id="{CD422F88-BD12-6044-B64B-BD608C5DA1D5}"/>
              </a:ext>
            </a:extLst>
          </p:cNvPr>
          <p:cNvSpPr/>
          <p:nvPr/>
        </p:nvSpPr>
        <p:spPr>
          <a:xfrm>
            <a:off x="312478" y="3117836"/>
            <a:ext cx="2010487"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الأمان في الانترنت</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Rectangle 49">
            <a:extLst>
              <a:ext uri="{FF2B5EF4-FFF2-40B4-BE49-F238E27FC236}">
                <a16:creationId xmlns:a16="http://schemas.microsoft.com/office/drawing/2014/main" id="{673FF9E7-9192-4747-A9EF-C4711B53923F}"/>
              </a:ext>
            </a:extLst>
          </p:cNvPr>
          <p:cNvSpPr/>
          <p:nvPr/>
        </p:nvSpPr>
        <p:spPr>
          <a:xfrm>
            <a:off x="4215185" y="3131410"/>
            <a:ext cx="679994"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المنع</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52" name="Rectangle 51">
            <a:extLst>
              <a:ext uri="{FF2B5EF4-FFF2-40B4-BE49-F238E27FC236}">
                <a16:creationId xmlns:a16="http://schemas.microsoft.com/office/drawing/2014/main" id="{E57BAD3C-AB55-AD4E-AD4E-E5B17A4DF04D}"/>
              </a:ext>
            </a:extLst>
          </p:cNvPr>
          <p:cNvSpPr/>
          <p:nvPr/>
        </p:nvSpPr>
        <p:spPr>
          <a:xfrm>
            <a:off x="5520381" y="4367485"/>
            <a:ext cx="1531188" cy="461665"/>
          </a:xfrm>
          <a:prstGeom prst="rect">
            <a:avLst/>
          </a:prstGeom>
        </p:spPr>
        <p:txBody>
          <a:bodyPr wrap="none">
            <a:spAutoFit/>
          </a:bodyPr>
          <a:lstStyle/>
          <a:p>
            <a:r>
              <a:rPr lang="ar-EG" sz="2400" dirty="0">
                <a:solidFill>
                  <a:srgbClr val="FFC000"/>
                </a:solidFill>
                <a:latin typeface="Helvetica" pitchFamily="2" charset="0"/>
                <a:cs typeface="Arial" panose="020B0604020202020204" pitchFamily="34" charset="0"/>
              </a:rPr>
              <a:t>حماية البيانات</a:t>
            </a:r>
            <a:endParaRPr lang="en-GB" sz="2400" b="1" dirty="0">
              <a:solidFill>
                <a:srgbClr val="FFC000"/>
              </a:solidFill>
              <a:latin typeface="Helvetica" pitchFamily="2" charset="0"/>
            </a:endParaRPr>
          </a:p>
        </p:txBody>
      </p:sp>
      <p:sp>
        <p:nvSpPr>
          <p:cNvPr id="53" name="Rectangle 52">
            <a:extLst>
              <a:ext uri="{FF2B5EF4-FFF2-40B4-BE49-F238E27FC236}">
                <a16:creationId xmlns:a16="http://schemas.microsoft.com/office/drawing/2014/main" id="{F9F4784D-7128-734F-BD08-D77814C8BBBD}"/>
              </a:ext>
            </a:extLst>
          </p:cNvPr>
          <p:cNvSpPr/>
          <p:nvPr/>
        </p:nvSpPr>
        <p:spPr>
          <a:xfrm>
            <a:off x="1998134" y="1660278"/>
            <a:ext cx="2793024" cy="461665"/>
          </a:xfrm>
          <a:prstGeom prst="rect">
            <a:avLst/>
          </a:prstGeom>
        </p:spPr>
        <p:txBody>
          <a:bodyPr wrap="squar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التخطيط لمواجهة المخاطر</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Rectangle 53">
            <a:extLst>
              <a:ext uri="{FF2B5EF4-FFF2-40B4-BE49-F238E27FC236}">
                <a16:creationId xmlns:a16="http://schemas.microsoft.com/office/drawing/2014/main" id="{BE86DB61-ED20-1F43-97D9-B1311CF4C6FE}"/>
              </a:ext>
            </a:extLst>
          </p:cNvPr>
          <p:cNvSpPr/>
          <p:nvPr/>
        </p:nvSpPr>
        <p:spPr>
          <a:xfrm>
            <a:off x="4769510" y="1602527"/>
            <a:ext cx="1830950" cy="461665"/>
          </a:xfrm>
          <a:prstGeom prst="rect">
            <a:avLst/>
          </a:prstGeom>
        </p:spPr>
        <p:txBody>
          <a:bodyPr wrap="none">
            <a:spAutoFit/>
          </a:bodyPr>
          <a:lstStyle/>
          <a:p>
            <a:r>
              <a:rPr lang="ar-EG"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ميثاق السلوكيات</a:t>
            </a:r>
            <a:endParaRPr lang="en-GB" sz="2400" b="1" i="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 name="Rectangle 54">
            <a:extLst>
              <a:ext uri="{FF2B5EF4-FFF2-40B4-BE49-F238E27FC236}">
                <a16:creationId xmlns:a16="http://schemas.microsoft.com/office/drawing/2014/main" id="{2A580015-62D5-4C46-AF37-49DD907E57BA}"/>
              </a:ext>
            </a:extLst>
          </p:cNvPr>
          <p:cNvSpPr/>
          <p:nvPr/>
        </p:nvSpPr>
        <p:spPr>
          <a:xfrm>
            <a:off x="4183907" y="1337003"/>
            <a:ext cx="898003" cy="461665"/>
          </a:xfrm>
          <a:prstGeom prst="rect">
            <a:avLst/>
          </a:prstGeom>
        </p:spPr>
        <p:txBody>
          <a:bodyPr wrap="none">
            <a:spAutoFit/>
          </a:bodyPr>
          <a:lstStyle/>
          <a:p>
            <a:r>
              <a:rPr lang="ar-EG"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الحماية</a:t>
            </a:r>
            <a:endParaRPr lang="en-GB" sz="2400" b="1" dirty="0">
              <a:solidFill>
                <a:srgbClr val="00B0F0"/>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56" name="Rectangle 55">
            <a:extLst>
              <a:ext uri="{FF2B5EF4-FFF2-40B4-BE49-F238E27FC236}">
                <a16:creationId xmlns:a16="http://schemas.microsoft.com/office/drawing/2014/main" id="{FFB5BA42-B54F-944F-ACBF-6DFFBDEDED96}"/>
              </a:ext>
            </a:extLst>
          </p:cNvPr>
          <p:cNvSpPr/>
          <p:nvPr/>
        </p:nvSpPr>
        <p:spPr>
          <a:xfrm>
            <a:off x="3795423" y="2039196"/>
            <a:ext cx="1907895" cy="400110"/>
          </a:xfrm>
          <a:prstGeom prst="rect">
            <a:avLst/>
          </a:prstGeom>
        </p:spPr>
        <p:txBody>
          <a:bodyPr wrap="none">
            <a:spAutoFit/>
          </a:bodyPr>
          <a:lstStyle/>
          <a:p>
            <a:r>
              <a:rPr lang="ar-EG" sz="2000" dirty="0">
                <a:solidFill>
                  <a:srgbClr val="FFC000"/>
                </a:solidFill>
                <a:latin typeface="Helvetica" pitchFamily="2" charset="0"/>
                <a:cs typeface="Arial" panose="020B0604020202020204" pitchFamily="34" charset="0"/>
              </a:rPr>
              <a:t>الإبلاغ عن المخالفات</a:t>
            </a:r>
            <a:endParaRPr lang="en-GB" sz="2000" b="1" dirty="0">
              <a:solidFill>
                <a:srgbClr val="FFC000"/>
              </a:solidFill>
              <a:latin typeface="Helvetica" pitchFamily="2" charset="0"/>
            </a:endParaRPr>
          </a:p>
        </p:txBody>
      </p:sp>
      <p:sp>
        <p:nvSpPr>
          <p:cNvPr id="57" name="Rectangle 56">
            <a:extLst>
              <a:ext uri="{FF2B5EF4-FFF2-40B4-BE49-F238E27FC236}">
                <a16:creationId xmlns:a16="http://schemas.microsoft.com/office/drawing/2014/main" id="{767E1600-2760-5444-A925-D9D2E32E2069}"/>
              </a:ext>
            </a:extLst>
          </p:cNvPr>
          <p:cNvSpPr/>
          <p:nvPr/>
        </p:nvSpPr>
        <p:spPr>
          <a:xfrm>
            <a:off x="3722565" y="2379146"/>
            <a:ext cx="1648208" cy="461665"/>
          </a:xfrm>
          <a:prstGeom prst="rect">
            <a:avLst/>
          </a:prstGeom>
        </p:spPr>
        <p:txBody>
          <a:bodyPr wrap="none">
            <a:spAutoFit/>
          </a:bodyPr>
          <a:lstStyle/>
          <a:p>
            <a:r>
              <a:rPr lang="ar-EG"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الإطار القانوني</a:t>
            </a:r>
            <a:endParaRPr lang="en-GB" sz="2400" b="1" dirty="0">
              <a:solidFill>
                <a:schemeClr val="accent4">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9458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950"/>
                            </p:stCondLst>
                            <p:childTnLst>
                              <p:par>
                                <p:cTn id="9" presetID="10" presetClass="entr" presetSubtype="0" fill="hold" grpId="0" nodeType="afterEffect">
                                  <p:stCondLst>
                                    <p:cond delay="2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par>
                          <p:cTn id="12" fill="hold">
                            <p:stCondLst>
                              <p:cond delay="1900"/>
                            </p:stCondLst>
                            <p:childTnLst>
                              <p:par>
                                <p:cTn id="13" presetID="10" presetClass="entr" presetSubtype="0" fill="hold" grpId="0" nodeType="afterEffect">
                                  <p:stCondLst>
                                    <p:cond delay="2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par>
                          <p:cTn id="16" fill="hold">
                            <p:stCondLst>
                              <p:cond delay="2850"/>
                            </p:stCondLst>
                            <p:childTnLst>
                              <p:par>
                                <p:cTn id="17" presetID="10" presetClass="entr" presetSubtype="0" fill="hold" grpId="0" nodeType="afterEffect">
                                  <p:stCondLst>
                                    <p:cond delay="2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childTnLst>
                          </p:cTn>
                        </p:par>
                        <p:par>
                          <p:cTn id="20" fill="hold">
                            <p:stCondLst>
                              <p:cond delay="3800"/>
                            </p:stCondLst>
                            <p:childTnLst>
                              <p:par>
                                <p:cTn id="21" presetID="10" presetClass="entr" presetSubtype="0" fill="hold" grpId="0" nodeType="afterEffect">
                                  <p:stCondLst>
                                    <p:cond delay="2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childTnLst>
                                </p:cTn>
                              </p:par>
                            </p:childTnLst>
                          </p:cTn>
                        </p:par>
                        <p:par>
                          <p:cTn id="24" fill="hold">
                            <p:stCondLst>
                              <p:cond delay="4750"/>
                            </p:stCondLst>
                            <p:childTnLst>
                              <p:par>
                                <p:cTn id="25" presetID="10" presetClass="entr" presetSubtype="0" fill="hold" grpId="0" nodeType="afterEffect">
                                  <p:stCondLst>
                                    <p:cond delay="2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childTnLst>
                          </p:cTn>
                        </p:par>
                        <p:par>
                          <p:cTn id="28" fill="hold">
                            <p:stCondLst>
                              <p:cond delay="5700"/>
                            </p:stCondLst>
                            <p:childTnLst>
                              <p:par>
                                <p:cTn id="29" presetID="10" presetClass="entr" presetSubtype="0" fill="hold" grpId="0" nodeType="afterEffect">
                                  <p:stCondLst>
                                    <p:cond delay="2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750"/>
                                        <p:tgtEl>
                                          <p:spTgt spid="13"/>
                                        </p:tgtEl>
                                      </p:cBhvr>
                                    </p:animEffect>
                                  </p:childTnLst>
                                </p:cTn>
                              </p:par>
                            </p:childTnLst>
                          </p:cTn>
                        </p:par>
                        <p:par>
                          <p:cTn id="32" fill="hold">
                            <p:stCondLst>
                              <p:cond delay="6650"/>
                            </p:stCondLst>
                            <p:childTnLst>
                              <p:par>
                                <p:cTn id="33" presetID="10" presetClass="entr" presetSubtype="0" fill="hold" grpId="0" nodeType="afterEffect">
                                  <p:stCondLst>
                                    <p:cond delay="2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750"/>
                                        <p:tgtEl>
                                          <p:spTgt spid="14"/>
                                        </p:tgtEl>
                                      </p:cBhvr>
                                    </p:animEffect>
                                  </p:childTnLst>
                                </p:cTn>
                              </p:par>
                            </p:childTnLst>
                          </p:cTn>
                        </p:par>
                        <p:par>
                          <p:cTn id="36" fill="hold">
                            <p:stCondLst>
                              <p:cond delay="7600"/>
                            </p:stCondLst>
                            <p:childTnLst>
                              <p:par>
                                <p:cTn id="37" presetID="10" presetClass="entr" presetSubtype="0" fill="hold" grpId="0" nodeType="afterEffect">
                                  <p:stCondLst>
                                    <p:cond delay="2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750"/>
                                        <p:tgtEl>
                                          <p:spTgt spid="15"/>
                                        </p:tgtEl>
                                      </p:cBhvr>
                                    </p:animEffect>
                                  </p:childTnLst>
                                </p:cTn>
                              </p:par>
                            </p:childTnLst>
                          </p:cTn>
                        </p:par>
                        <p:par>
                          <p:cTn id="40" fill="hold">
                            <p:stCondLst>
                              <p:cond delay="8550"/>
                            </p:stCondLst>
                            <p:childTnLst>
                              <p:par>
                                <p:cTn id="41" presetID="10" presetClass="entr" presetSubtype="0" fill="hold" grpId="0" nodeType="afterEffect">
                                  <p:stCondLst>
                                    <p:cond delay="2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750"/>
                                        <p:tgtEl>
                                          <p:spTgt spid="16"/>
                                        </p:tgtEl>
                                      </p:cBhvr>
                                    </p:animEffect>
                                  </p:childTnLst>
                                </p:cTn>
                              </p:par>
                            </p:childTnLst>
                          </p:cTn>
                        </p:par>
                        <p:par>
                          <p:cTn id="44" fill="hold">
                            <p:stCondLst>
                              <p:cond delay="9500"/>
                            </p:stCondLst>
                            <p:childTnLst>
                              <p:par>
                                <p:cTn id="45" presetID="10" presetClass="entr" presetSubtype="0" fill="hold" grpId="0" nodeType="afterEffect">
                                  <p:stCondLst>
                                    <p:cond delay="2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750"/>
                                        <p:tgtEl>
                                          <p:spTgt spid="17"/>
                                        </p:tgtEl>
                                      </p:cBhvr>
                                    </p:animEffect>
                                  </p:childTnLst>
                                </p:cTn>
                              </p:par>
                            </p:childTnLst>
                          </p:cTn>
                        </p:par>
                        <p:par>
                          <p:cTn id="48" fill="hold">
                            <p:stCondLst>
                              <p:cond delay="10450"/>
                            </p:stCondLst>
                            <p:childTnLst>
                              <p:par>
                                <p:cTn id="49" presetID="10" presetClass="entr" presetSubtype="0" fill="hold" grpId="0" nodeType="afterEffect">
                                  <p:stCondLst>
                                    <p:cond delay="2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750"/>
                                        <p:tgtEl>
                                          <p:spTgt spid="18"/>
                                        </p:tgtEl>
                                      </p:cBhvr>
                                    </p:animEffect>
                                  </p:childTnLst>
                                </p:cTn>
                              </p:par>
                            </p:childTnLst>
                          </p:cTn>
                        </p:par>
                        <p:par>
                          <p:cTn id="52" fill="hold">
                            <p:stCondLst>
                              <p:cond delay="11400"/>
                            </p:stCondLst>
                            <p:childTnLst>
                              <p:par>
                                <p:cTn id="53" presetID="10" presetClass="entr" presetSubtype="0" fill="hold" grpId="0" nodeType="afterEffect">
                                  <p:stCondLst>
                                    <p:cond delay="2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750"/>
                                        <p:tgtEl>
                                          <p:spTgt spid="19"/>
                                        </p:tgtEl>
                                      </p:cBhvr>
                                    </p:animEffect>
                                  </p:childTnLst>
                                </p:cTn>
                              </p:par>
                            </p:childTnLst>
                          </p:cTn>
                        </p:par>
                        <p:par>
                          <p:cTn id="56" fill="hold">
                            <p:stCondLst>
                              <p:cond delay="12350"/>
                            </p:stCondLst>
                            <p:childTnLst>
                              <p:par>
                                <p:cTn id="57" presetID="10" presetClass="entr" presetSubtype="0" fill="hold" grpId="0" nodeType="afterEffect">
                                  <p:stCondLst>
                                    <p:cond delay="20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750"/>
                                        <p:tgtEl>
                                          <p:spTgt spid="21"/>
                                        </p:tgtEl>
                                      </p:cBhvr>
                                    </p:animEffect>
                                  </p:childTnLst>
                                </p:cTn>
                              </p:par>
                            </p:childTnLst>
                          </p:cTn>
                        </p:par>
                        <p:par>
                          <p:cTn id="60" fill="hold">
                            <p:stCondLst>
                              <p:cond delay="13300"/>
                            </p:stCondLst>
                            <p:childTnLst>
                              <p:par>
                                <p:cTn id="61" presetID="10" presetClass="entr" presetSubtype="0" fill="hold" grpId="0" nodeType="afterEffect">
                                  <p:stCondLst>
                                    <p:cond delay="20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750"/>
                                        <p:tgtEl>
                                          <p:spTgt spid="22"/>
                                        </p:tgtEl>
                                      </p:cBhvr>
                                    </p:animEffect>
                                  </p:childTnLst>
                                </p:cTn>
                              </p:par>
                            </p:childTnLst>
                          </p:cTn>
                        </p:par>
                        <p:par>
                          <p:cTn id="64" fill="hold">
                            <p:stCondLst>
                              <p:cond delay="14250"/>
                            </p:stCondLst>
                            <p:childTnLst>
                              <p:par>
                                <p:cTn id="65" presetID="10" presetClass="entr" presetSubtype="0" fill="hold" grpId="0" nodeType="afterEffect">
                                  <p:stCondLst>
                                    <p:cond delay="20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750"/>
                                        <p:tgtEl>
                                          <p:spTgt spid="23"/>
                                        </p:tgtEl>
                                      </p:cBhvr>
                                    </p:animEffect>
                                  </p:childTnLst>
                                </p:cTn>
                              </p:par>
                            </p:childTnLst>
                          </p:cTn>
                        </p:par>
                        <p:par>
                          <p:cTn id="68" fill="hold">
                            <p:stCondLst>
                              <p:cond delay="15200"/>
                            </p:stCondLst>
                            <p:childTnLst>
                              <p:par>
                                <p:cTn id="69" presetID="10" presetClass="entr" presetSubtype="0" fill="hold" grpId="0" nodeType="afterEffect">
                                  <p:stCondLst>
                                    <p:cond delay="20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750"/>
                                        <p:tgtEl>
                                          <p:spTgt spid="24"/>
                                        </p:tgtEl>
                                      </p:cBhvr>
                                    </p:animEffect>
                                  </p:childTnLst>
                                </p:cTn>
                              </p:par>
                            </p:childTnLst>
                          </p:cTn>
                        </p:par>
                        <p:par>
                          <p:cTn id="72" fill="hold">
                            <p:stCondLst>
                              <p:cond delay="16150"/>
                            </p:stCondLst>
                            <p:childTnLst>
                              <p:par>
                                <p:cTn id="73" presetID="10" presetClass="entr" presetSubtype="0" fill="hold" grpId="0" nodeType="afterEffect">
                                  <p:stCondLst>
                                    <p:cond delay="20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750"/>
                                        <p:tgtEl>
                                          <p:spTgt spid="25"/>
                                        </p:tgtEl>
                                      </p:cBhvr>
                                    </p:animEffect>
                                  </p:childTnLst>
                                </p:cTn>
                              </p:par>
                            </p:childTnLst>
                          </p:cTn>
                        </p:par>
                        <p:par>
                          <p:cTn id="76" fill="hold">
                            <p:stCondLst>
                              <p:cond delay="17100"/>
                            </p:stCondLst>
                            <p:childTnLst>
                              <p:par>
                                <p:cTn id="77" presetID="10" presetClass="entr" presetSubtype="0" fill="hold" grpId="0" nodeType="afterEffect">
                                  <p:stCondLst>
                                    <p:cond delay="20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750"/>
                                        <p:tgtEl>
                                          <p:spTgt spid="26"/>
                                        </p:tgtEl>
                                      </p:cBhvr>
                                    </p:animEffect>
                                  </p:childTnLst>
                                </p:cTn>
                              </p:par>
                            </p:childTnLst>
                          </p:cTn>
                        </p:par>
                        <p:par>
                          <p:cTn id="80" fill="hold">
                            <p:stCondLst>
                              <p:cond delay="18050"/>
                            </p:stCondLst>
                            <p:childTnLst>
                              <p:par>
                                <p:cTn id="81" presetID="10" presetClass="entr" presetSubtype="0" fill="hold" grpId="0" nodeType="afterEffect">
                                  <p:stCondLst>
                                    <p:cond delay="20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750"/>
                                        <p:tgtEl>
                                          <p:spTgt spid="27"/>
                                        </p:tgtEl>
                                      </p:cBhvr>
                                    </p:animEffect>
                                  </p:childTnLst>
                                </p:cTn>
                              </p:par>
                            </p:childTnLst>
                          </p:cTn>
                        </p:par>
                        <p:par>
                          <p:cTn id="84" fill="hold">
                            <p:stCondLst>
                              <p:cond delay="19000"/>
                            </p:stCondLst>
                            <p:childTnLst>
                              <p:par>
                                <p:cTn id="85" presetID="10" presetClass="entr" presetSubtype="0" fill="hold" grpId="0" nodeType="afterEffect">
                                  <p:stCondLst>
                                    <p:cond delay="20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750"/>
                                        <p:tgtEl>
                                          <p:spTgt spid="28"/>
                                        </p:tgtEl>
                                      </p:cBhvr>
                                    </p:animEffect>
                                  </p:childTnLst>
                                </p:cTn>
                              </p:par>
                            </p:childTnLst>
                          </p:cTn>
                        </p:par>
                        <p:par>
                          <p:cTn id="88" fill="hold">
                            <p:stCondLst>
                              <p:cond delay="19950"/>
                            </p:stCondLst>
                            <p:childTnLst>
                              <p:par>
                                <p:cTn id="89" presetID="10" presetClass="entr" presetSubtype="0" fill="hold" grpId="0" nodeType="afterEffect">
                                  <p:stCondLst>
                                    <p:cond delay="20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750"/>
                                        <p:tgtEl>
                                          <p:spTgt spid="29"/>
                                        </p:tgtEl>
                                      </p:cBhvr>
                                    </p:animEffect>
                                  </p:childTnLst>
                                </p:cTn>
                              </p:par>
                            </p:childTnLst>
                          </p:cTn>
                        </p:par>
                        <p:par>
                          <p:cTn id="92" fill="hold">
                            <p:stCondLst>
                              <p:cond delay="20900"/>
                            </p:stCondLst>
                            <p:childTnLst>
                              <p:par>
                                <p:cTn id="93" presetID="10" presetClass="entr" presetSubtype="0" fill="hold" grpId="0" nodeType="afterEffect">
                                  <p:stCondLst>
                                    <p:cond delay="20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750"/>
                                        <p:tgtEl>
                                          <p:spTgt spid="30"/>
                                        </p:tgtEl>
                                      </p:cBhvr>
                                    </p:animEffect>
                                  </p:childTnLst>
                                </p:cTn>
                              </p:par>
                            </p:childTnLst>
                          </p:cTn>
                        </p:par>
                        <p:par>
                          <p:cTn id="96" fill="hold">
                            <p:stCondLst>
                              <p:cond delay="21850"/>
                            </p:stCondLst>
                            <p:childTnLst>
                              <p:par>
                                <p:cTn id="97" presetID="10" presetClass="entr" presetSubtype="0" fill="hold" grpId="0" nodeType="afterEffect">
                                  <p:stCondLst>
                                    <p:cond delay="20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750"/>
                                        <p:tgtEl>
                                          <p:spTgt spid="31"/>
                                        </p:tgtEl>
                                      </p:cBhvr>
                                    </p:animEffect>
                                  </p:childTnLst>
                                </p:cTn>
                              </p:par>
                            </p:childTnLst>
                          </p:cTn>
                        </p:par>
                        <p:par>
                          <p:cTn id="100" fill="hold">
                            <p:stCondLst>
                              <p:cond delay="22800"/>
                            </p:stCondLst>
                            <p:childTnLst>
                              <p:par>
                                <p:cTn id="101" presetID="10" presetClass="entr" presetSubtype="0" fill="hold" grpId="0" nodeType="afterEffect">
                                  <p:stCondLst>
                                    <p:cond delay="20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750"/>
                                        <p:tgtEl>
                                          <p:spTgt spid="32"/>
                                        </p:tgtEl>
                                      </p:cBhvr>
                                    </p:animEffect>
                                  </p:childTnLst>
                                </p:cTn>
                              </p:par>
                            </p:childTnLst>
                          </p:cTn>
                        </p:par>
                        <p:par>
                          <p:cTn id="104" fill="hold">
                            <p:stCondLst>
                              <p:cond delay="23750"/>
                            </p:stCondLst>
                            <p:childTnLst>
                              <p:par>
                                <p:cTn id="105" presetID="10" presetClass="entr" presetSubtype="0" fill="hold" grpId="0" nodeType="afterEffect">
                                  <p:stCondLst>
                                    <p:cond delay="200"/>
                                  </p:stCondLst>
                                  <p:childTnLst>
                                    <p:set>
                                      <p:cBhvr>
                                        <p:cTn id="106" dur="1" fill="hold">
                                          <p:stCondLst>
                                            <p:cond delay="0"/>
                                          </p:stCondLst>
                                        </p:cTn>
                                        <p:tgtEl>
                                          <p:spTgt spid="33"/>
                                        </p:tgtEl>
                                        <p:attrNameLst>
                                          <p:attrName>style.visibility</p:attrName>
                                        </p:attrNameLst>
                                      </p:cBhvr>
                                      <p:to>
                                        <p:strVal val="visible"/>
                                      </p:to>
                                    </p:set>
                                    <p:animEffect transition="in" filter="fade">
                                      <p:cBhvr>
                                        <p:cTn id="107" dur="750"/>
                                        <p:tgtEl>
                                          <p:spTgt spid="33"/>
                                        </p:tgtEl>
                                      </p:cBhvr>
                                    </p:animEffect>
                                  </p:childTnLst>
                                </p:cTn>
                              </p:par>
                            </p:childTnLst>
                          </p:cTn>
                        </p:par>
                        <p:par>
                          <p:cTn id="108" fill="hold">
                            <p:stCondLst>
                              <p:cond delay="24700"/>
                            </p:stCondLst>
                            <p:childTnLst>
                              <p:par>
                                <p:cTn id="109" presetID="10" presetClass="entr" presetSubtype="0" fill="hold" grpId="0" nodeType="afterEffect">
                                  <p:stCondLst>
                                    <p:cond delay="20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750"/>
                                        <p:tgtEl>
                                          <p:spTgt spid="34"/>
                                        </p:tgtEl>
                                      </p:cBhvr>
                                    </p:animEffect>
                                  </p:childTnLst>
                                </p:cTn>
                              </p:par>
                            </p:childTnLst>
                          </p:cTn>
                        </p:par>
                        <p:par>
                          <p:cTn id="112" fill="hold">
                            <p:stCondLst>
                              <p:cond delay="25650"/>
                            </p:stCondLst>
                            <p:childTnLst>
                              <p:par>
                                <p:cTn id="113" presetID="10" presetClass="entr" presetSubtype="0" fill="hold" grpId="0" nodeType="afterEffect">
                                  <p:stCondLst>
                                    <p:cond delay="20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750"/>
                                        <p:tgtEl>
                                          <p:spTgt spid="35"/>
                                        </p:tgtEl>
                                      </p:cBhvr>
                                    </p:animEffect>
                                  </p:childTnLst>
                                </p:cTn>
                              </p:par>
                            </p:childTnLst>
                          </p:cTn>
                        </p:par>
                        <p:par>
                          <p:cTn id="116" fill="hold">
                            <p:stCondLst>
                              <p:cond delay="26600"/>
                            </p:stCondLst>
                            <p:childTnLst>
                              <p:par>
                                <p:cTn id="117" presetID="10" presetClass="entr" presetSubtype="0" fill="hold" grpId="0" nodeType="afterEffect">
                                  <p:stCondLst>
                                    <p:cond delay="20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750"/>
                                        <p:tgtEl>
                                          <p:spTgt spid="36"/>
                                        </p:tgtEl>
                                      </p:cBhvr>
                                    </p:animEffect>
                                  </p:childTnLst>
                                </p:cTn>
                              </p:par>
                            </p:childTnLst>
                          </p:cTn>
                        </p:par>
                        <p:par>
                          <p:cTn id="120" fill="hold">
                            <p:stCondLst>
                              <p:cond delay="27550"/>
                            </p:stCondLst>
                            <p:childTnLst>
                              <p:par>
                                <p:cTn id="121" presetID="10" presetClass="entr" presetSubtype="0" fill="hold" grpId="0" nodeType="afterEffect">
                                  <p:stCondLst>
                                    <p:cond delay="20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750"/>
                                        <p:tgtEl>
                                          <p:spTgt spid="37"/>
                                        </p:tgtEl>
                                      </p:cBhvr>
                                    </p:animEffect>
                                  </p:childTnLst>
                                </p:cTn>
                              </p:par>
                            </p:childTnLst>
                          </p:cTn>
                        </p:par>
                        <p:par>
                          <p:cTn id="124" fill="hold">
                            <p:stCondLst>
                              <p:cond delay="28500"/>
                            </p:stCondLst>
                            <p:childTnLst>
                              <p:par>
                                <p:cTn id="125" presetID="10" presetClass="entr" presetSubtype="0" fill="hold" grpId="0" nodeType="afterEffect">
                                  <p:stCondLst>
                                    <p:cond delay="20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750"/>
                                        <p:tgtEl>
                                          <p:spTgt spid="38"/>
                                        </p:tgtEl>
                                      </p:cBhvr>
                                    </p:animEffect>
                                  </p:childTnLst>
                                </p:cTn>
                              </p:par>
                            </p:childTnLst>
                          </p:cTn>
                        </p:par>
                        <p:par>
                          <p:cTn id="128" fill="hold">
                            <p:stCondLst>
                              <p:cond delay="29450"/>
                            </p:stCondLst>
                            <p:childTnLst>
                              <p:par>
                                <p:cTn id="129" presetID="10" presetClass="entr" presetSubtype="0" fill="hold" grpId="0" nodeType="afterEffect">
                                  <p:stCondLst>
                                    <p:cond delay="20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750"/>
                                        <p:tgtEl>
                                          <p:spTgt spid="39"/>
                                        </p:tgtEl>
                                      </p:cBhvr>
                                    </p:animEffect>
                                  </p:childTnLst>
                                </p:cTn>
                              </p:par>
                            </p:childTnLst>
                          </p:cTn>
                        </p:par>
                        <p:par>
                          <p:cTn id="132" fill="hold">
                            <p:stCondLst>
                              <p:cond delay="30400"/>
                            </p:stCondLst>
                            <p:childTnLst>
                              <p:par>
                                <p:cTn id="133" presetID="10" presetClass="entr" presetSubtype="0" fill="hold" grpId="0" nodeType="afterEffect">
                                  <p:stCondLst>
                                    <p:cond delay="200"/>
                                  </p:stCondLst>
                                  <p:childTnLst>
                                    <p:set>
                                      <p:cBhvr>
                                        <p:cTn id="134" dur="1" fill="hold">
                                          <p:stCondLst>
                                            <p:cond delay="0"/>
                                          </p:stCondLst>
                                        </p:cTn>
                                        <p:tgtEl>
                                          <p:spTgt spid="40"/>
                                        </p:tgtEl>
                                        <p:attrNameLst>
                                          <p:attrName>style.visibility</p:attrName>
                                        </p:attrNameLst>
                                      </p:cBhvr>
                                      <p:to>
                                        <p:strVal val="visible"/>
                                      </p:to>
                                    </p:set>
                                    <p:animEffect transition="in" filter="fade">
                                      <p:cBhvr>
                                        <p:cTn id="135" dur="750"/>
                                        <p:tgtEl>
                                          <p:spTgt spid="40"/>
                                        </p:tgtEl>
                                      </p:cBhvr>
                                    </p:animEffect>
                                  </p:childTnLst>
                                </p:cTn>
                              </p:par>
                            </p:childTnLst>
                          </p:cTn>
                        </p:par>
                        <p:par>
                          <p:cTn id="136" fill="hold">
                            <p:stCondLst>
                              <p:cond delay="31350"/>
                            </p:stCondLst>
                            <p:childTnLst>
                              <p:par>
                                <p:cTn id="137" presetID="10" presetClass="entr" presetSubtype="0" fill="hold" grpId="0" nodeType="afterEffect">
                                  <p:stCondLst>
                                    <p:cond delay="20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750"/>
                                        <p:tgtEl>
                                          <p:spTgt spid="41"/>
                                        </p:tgtEl>
                                      </p:cBhvr>
                                    </p:animEffect>
                                  </p:childTnLst>
                                </p:cTn>
                              </p:par>
                            </p:childTnLst>
                          </p:cTn>
                        </p:par>
                        <p:par>
                          <p:cTn id="140" fill="hold">
                            <p:stCondLst>
                              <p:cond delay="32300"/>
                            </p:stCondLst>
                            <p:childTnLst>
                              <p:par>
                                <p:cTn id="141" presetID="10" presetClass="entr" presetSubtype="0" fill="hold" grpId="0" nodeType="afterEffect">
                                  <p:stCondLst>
                                    <p:cond delay="200"/>
                                  </p:stCondLst>
                                  <p:childTnLst>
                                    <p:set>
                                      <p:cBhvr>
                                        <p:cTn id="142" dur="1" fill="hold">
                                          <p:stCondLst>
                                            <p:cond delay="0"/>
                                          </p:stCondLst>
                                        </p:cTn>
                                        <p:tgtEl>
                                          <p:spTgt spid="42"/>
                                        </p:tgtEl>
                                        <p:attrNameLst>
                                          <p:attrName>style.visibility</p:attrName>
                                        </p:attrNameLst>
                                      </p:cBhvr>
                                      <p:to>
                                        <p:strVal val="visible"/>
                                      </p:to>
                                    </p:set>
                                    <p:animEffect transition="in" filter="fade">
                                      <p:cBhvr>
                                        <p:cTn id="143" dur="750"/>
                                        <p:tgtEl>
                                          <p:spTgt spid="42"/>
                                        </p:tgtEl>
                                      </p:cBhvr>
                                    </p:animEffect>
                                  </p:childTnLst>
                                </p:cTn>
                              </p:par>
                            </p:childTnLst>
                          </p:cTn>
                        </p:par>
                        <p:par>
                          <p:cTn id="144" fill="hold">
                            <p:stCondLst>
                              <p:cond delay="33250"/>
                            </p:stCondLst>
                            <p:childTnLst>
                              <p:par>
                                <p:cTn id="145" presetID="10" presetClass="entr" presetSubtype="0" fill="hold" grpId="0" nodeType="afterEffect">
                                  <p:stCondLst>
                                    <p:cond delay="20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750"/>
                                        <p:tgtEl>
                                          <p:spTgt spid="43"/>
                                        </p:tgtEl>
                                      </p:cBhvr>
                                    </p:animEffect>
                                  </p:childTnLst>
                                </p:cTn>
                              </p:par>
                            </p:childTnLst>
                          </p:cTn>
                        </p:par>
                        <p:par>
                          <p:cTn id="148" fill="hold">
                            <p:stCondLst>
                              <p:cond delay="34200"/>
                            </p:stCondLst>
                            <p:childTnLst>
                              <p:par>
                                <p:cTn id="149" presetID="10" presetClass="entr" presetSubtype="0" fill="hold" grpId="0" nodeType="afterEffect">
                                  <p:stCondLst>
                                    <p:cond delay="200"/>
                                  </p:stCondLst>
                                  <p:childTnLst>
                                    <p:set>
                                      <p:cBhvr>
                                        <p:cTn id="150" dur="1" fill="hold">
                                          <p:stCondLst>
                                            <p:cond delay="0"/>
                                          </p:stCondLst>
                                        </p:cTn>
                                        <p:tgtEl>
                                          <p:spTgt spid="44"/>
                                        </p:tgtEl>
                                        <p:attrNameLst>
                                          <p:attrName>style.visibility</p:attrName>
                                        </p:attrNameLst>
                                      </p:cBhvr>
                                      <p:to>
                                        <p:strVal val="visible"/>
                                      </p:to>
                                    </p:set>
                                    <p:animEffect transition="in" filter="fade">
                                      <p:cBhvr>
                                        <p:cTn id="151" dur="750"/>
                                        <p:tgtEl>
                                          <p:spTgt spid="44"/>
                                        </p:tgtEl>
                                      </p:cBhvr>
                                    </p:animEffect>
                                  </p:childTnLst>
                                </p:cTn>
                              </p:par>
                            </p:childTnLst>
                          </p:cTn>
                        </p:par>
                        <p:par>
                          <p:cTn id="152" fill="hold">
                            <p:stCondLst>
                              <p:cond delay="35150"/>
                            </p:stCondLst>
                            <p:childTnLst>
                              <p:par>
                                <p:cTn id="153" presetID="10" presetClass="entr" presetSubtype="0" fill="hold" grpId="0" nodeType="afterEffect">
                                  <p:stCondLst>
                                    <p:cond delay="200"/>
                                  </p:stCondLst>
                                  <p:childTnLst>
                                    <p:set>
                                      <p:cBhvr>
                                        <p:cTn id="154" dur="1" fill="hold">
                                          <p:stCondLst>
                                            <p:cond delay="0"/>
                                          </p:stCondLst>
                                        </p:cTn>
                                        <p:tgtEl>
                                          <p:spTgt spid="45"/>
                                        </p:tgtEl>
                                        <p:attrNameLst>
                                          <p:attrName>style.visibility</p:attrName>
                                        </p:attrNameLst>
                                      </p:cBhvr>
                                      <p:to>
                                        <p:strVal val="visible"/>
                                      </p:to>
                                    </p:set>
                                    <p:animEffect transition="in" filter="fade">
                                      <p:cBhvr>
                                        <p:cTn id="155" dur="750"/>
                                        <p:tgtEl>
                                          <p:spTgt spid="45"/>
                                        </p:tgtEl>
                                      </p:cBhvr>
                                    </p:animEffect>
                                  </p:childTnLst>
                                </p:cTn>
                              </p:par>
                            </p:childTnLst>
                          </p:cTn>
                        </p:par>
                        <p:par>
                          <p:cTn id="156" fill="hold">
                            <p:stCondLst>
                              <p:cond delay="36100"/>
                            </p:stCondLst>
                            <p:childTnLst>
                              <p:par>
                                <p:cTn id="157" presetID="10" presetClass="entr" presetSubtype="0" fill="hold" grpId="0" nodeType="afterEffect">
                                  <p:stCondLst>
                                    <p:cond delay="200"/>
                                  </p:stCondLst>
                                  <p:childTnLst>
                                    <p:set>
                                      <p:cBhvr>
                                        <p:cTn id="158" dur="1" fill="hold">
                                          <p:stCondLst>
                                            <p:cond delay="0"/>
                                          </p:stCondLst>
                                        </p:cTn>
                                        <p:tgtEl>
                                          <p:spTgt spid="46"/>
                                        </p:tgtEl>
                                        <p:attrNameLst>
                                          <p:attrName>style.visibility</p:attrName>
                                        </p:attrNameLst>
                                      </p:cBhvr>
                                      <p:to>
                                        <p:strVal val="visible"/>
                                      </p:to>
                                    </p:set>
                                    <p:animEffect transition="in" filter="fade">
                                      <p:cBhvr>
                                        <p:cTn id="159" dur="750"/>
                                        <p:tgtEl>
                                          <p:spTgt spid="46"/>
                                        </p:tgtEl>
                                      </p:cBhvr>
                                    </p:animEffect>
                                  </p:childTnLst>
                                </p:cTn>
                              </p:par>
                            </p:childTnLst>
                          </p:cTn>
                        </p:par>
                        <p:par>
                          <p:cTn id="160" fill="hold">
                            <p:stCondLst>
                              <p:cond delay="37050"/>
                            </p:stCondLst>
                            <p:childTnLst>
                              <p:par>
                                <p:cTn id="161" presetID="10" presetClass="entr" presetSubtype="0" fill="hold" grpId="0" nodeType="afterEffect">
                                  <p:stCondLst>
                                    <p:cond delay="200"/>
                                  </p:stCondLst>
                                  <p:childTnLst>
                                    <p:set>
                                      <p:cBhvr>
                                        <p:cTn id="162" dur="1" fill="hold">
                                          <p:stCondLst>
                                            <p:cond delay="0"/>
                                          </p:stCondLst>
                                        </p:cTn>
                                        <p:tgtEl>
                                          <p:spTgt spid="47"/>
                                        </p:tgtEl>
                                        <p:attrNameLst>
                                          <p:attrName>style.visibility</p:attrName>
                                        </p:attrNameLst>
                                      </p:cBhvr>
                                      <p:to>
                                        <p:strVal val="visible"/>
                                      </p:to>
                                    </p:set>
                                    <p:animEffect transition="in" filter="fade">
                                      <p:cBhvr>
                                        <p:cTn id="163" dur="750"/>
                                        <p:tgtEl>
                                          <p:spTgt spid="47"/>
                                        </p:tgtEl>
                                      </p:cBhvr>
                                    </p:animEffect>
                                  </p:childTnLst>
                                </p:cTn>
                              </p:par>
                            </p:childTnLst>
                          </p:cTn>
                        </p:par>
                        <p:par>
                          <p:cTn id="164" fill="hold">
                            <p:stCondLst>
                              <p:cond delay="38000"/>
                            </p:stCondLst>
                            <p:childTnLst>
                              <p:par>
                                <p:cTn id="165" presetID="10" presetClass="entr" presetSubtype="0" fill="hold" grpId="0" nodeType="afterEffect">
                                  <p:stCondLst>
                                    <p:cond delay="200"/>
                                  </p:stCondLst>
                                  <p:childTnLst>
                                    <p:set>
                                      <p:cBhvr>
                                        <p:cTn id="166" dur="1" fill="hold">
                                          <p:stCondLst>
                                            <p:cond delay="0"/>
                                          </p:stCondLst>
                                        </p:cTn>
                                        <p:tgtEl>
                                          <p:spTgt spid="48"/>
                                        </p:tgtEl>
                                        <p:attrNameLst>
                                          <p:attrName>style.visibility</p:attrName>
                                        </p:attrNameLst>
                                      </p:cBhvr>
                                      <p:to>
                                        <p:strVal val="visible"/>
                                      </p:to>
                                    </p:set>
                                    <p:animEffect transition="in" filter="fade">
                                      <p:cBhvr>
                                        <p:cTn id="167" dur="750"/>
                                        <p:tgtEl>
                                          <p:spTgt spid="48"/>
                                        </p:tgtEl>
                                      </p:cBhvr>
                                    </p:animEffect>
                                  </p:childTnLst>
                                </p:cTn>
                              </p:par>
                            </p:childTnLst>
                          </p:cTn>
                        </p:par>
                        <p:par>
                          <p:cTn id="168" fill="hold">
                            <p:stCondLst>
                              <p:cond delay="38950"/>
                            </p:stCondLst>
                            <p:childTnLst>
                              <p:par>
                                <p:cTn id="169" presetID="10" presetClass="entr" presetSubtype="0" fill="hold" grpId="0" nodeType="afterEffect">
                                  <p:stCondLst>
                                    <p:cond delay="200"/>
                                  </p:stCondLst>
                                  <p:childTnLst>
                                    <p:set>
                                      <p:cBhvr>
                                        <p:cTn id="170" dur="1" fill="hold">
                                          <p:stCondLst>
                                            <p:cond delay="0"/>
                                          </p:stCondLst>
                                        </p:cTn>
                                        <p:tgtEl>
                                          <p:spTgt spid="49"/>
                                        </p:tgtEl>
                                        <p:attrNameLst>
                                          <p:attrName>style.visibility</p:attrName>
                                        </p:attrNameLst>
                                      </p:cBhvr>
                                      <p:to>
                                        <p:strVal val="visible"/>
                                      </p:to>
                                    </p:set>
                                    <p:animEffect transition="in" filter="fade">
                                      <p:cBhvr>
                                        <p:cTn id="171" dur="750"/>
                                        <p:tgtEl>
                                          <p:spTgt spid="49"/>
                                        </p:tgtEl>
                                      </p:cBhvr>
                                    </p:animEffect>
                                  </p:childTnLst>
                                </p:cTn>
                              </p:par>
                            </p:childTnLst>
                          </p:cTn>
                        </p:par>
                        <p:par>
                          <p:cTn id="172" fill="hold">
                            <p:stCondLst>
                              <p:cond delay="39900"/>
                            </p:stCondLst>
                            <p:childTnLst>
                              <p:par>
                                <p:cTn id="173" presetID="10" presetClass="entr" presetSubtype="0" fill="hold" grpId="0" nodeType="afterEffect">
                                  <p:stCondLst>
                                    <p:cond delay="200"/>
                                  </p:stCondLst>
                                  <p:childTnLst>
                                    <p:set>
                                      <p:cBhvr>
                                        <p:cTn id="174" dur="1" fill="hold">
                                          <p:stCondLst>
                                            <p:cond delay="0"/>
                                          </p:stCondLst>
                                        </p:cTn>
                                        <p:tgtEl>
                                          <p:spTgt spid="50"/>
                                        </p:tgtEl>
                                        <p:attrNameLst>
                                          <p:attrName>style.visibility</p:attrName>
                                        </p:attrNameLst>
                                      </p:cBhvr>
                                      <p:to>
                                        <p:strVal val="visible"/>
                                      </p:to>
                                    </p:set>
                                    <p:animEffect transition="in" filter="fade">
                                      <p:cBhvr>
                                        <p:cTn id="175" dur="750"/>
                                        <p:tgtEl>
                                          <p:spTgt spid="50"/>
                                        </p:tgtEl>
                                      </p:cBhvr>
                                    </p:animEffect>
                                  </p:childTnLst>
                                </p:cTn>
                              </p:par>
                            </p:childTnLst>
                          </p:cTn>
                        </p:par>
                        <p:par>
                          <p:cTn id="176" fill="hold">
                            <p:stCondLst>
                              <p:cond delay="40850"/>
                            </p:stCondLst>
                            <p:childTnLst>
                              <p:par>
                                <p:cTn id="177" presetID="10" presetClass="entr" presetSubtype="0" fill="hold" grpId="0" nodeType="afterEffect">
                                  <p:stCondLst>
                                    <p:cond delay="200"/>
                                  </p:stCondLst>
                                  <p:childTnLst>
                                    <p:set>
                                      <p:cBhvr>
                                        <p:cTn id="178" dur="1" fill="hold">
                                          <p:stCondLst>
                                            <p:cond delay="0"/>
                                          </p:stCondLst>
                                        </p:cTn>
                                        <p:tgtEl>
                                          <p:spTgt spid="52"/>
                                        </p:tgtEl>
                                        <p:attrNameLst>
                                          <p:attrName>style.visibility</p:attrName>
                                        </p:attrNameLst>
                                      </p:cBhvr>
                                      <p:to>
                                        <p:strVal val="visible"/>
                                      </p:to>
                                    </p:set>
                                    <p:animEffect transition="in" filter="fade">
                                      <p:cBhvr>
                                        <p:cTn id="179" dur="750"/>
                                        <p:tgtEl>
                                          <p:spTgt spid="52"/>
                                        </p:tgtEl>
                                      </p:cBhvr>
                                    </p:animEffect>
                                  </p:childTnLst>
                                </p:cTn>
                              </p:par>
                            </p:childTnLst>
                          </p:cTn>
                        </p:par>
                        <p:par>
                          <p:cTn id="180" fill="hold">
                            <p:stCondLst>
                              <p:cond delay="41800"/>
                            </p:stCondLst>
                            <p:childTnLst>
                              <p:par>
                                <p:cTn id="181" presetID="10" presetClass="entr" presetSubtype="0" fill="hold" grpId="0" nodeType="afterEffect">
                                  <p:stCondLst>
                                    <p:cond delay="200"/>
                                  </p:stCondLst>
                                  <p:childTnLst>
                                    <p:set>
                                      <p:cBhvr>
                                        <p:cTn id="182" dur="1" fill="hold">
                                          <p:stCondLst>
                                            <p:cond delay="0"/>
                                          </p:stCondLst>
                                        </p:cTn>
                                        <p:tgtEl>
                                          <p:spTgt spid="53"/>
                                        </p:tgtEl>
                                        <p:attrNameLst>
                                          <p:attrName>style.visibility</p:attrName>
                                        </p:attrNameLst>
                                      </p:cBhvr>
                                      <p:to>
                                        <p:strVal val="visible"/>
                                      </p:to>
                                    </p:set>
                                    <p:animEffect transition="in" filter="fade">
                                      <p:cBhvr>
                                        <p:cTn id="183" dur="750"/>
                                        <p:tgtEl>
                                          <p:spTgt spid="53"/>
                                        </p:tgtEl>
                                      </p:cBhvr>
                                    </p:animEffect>
                                  </p:childTnLst>
                                </p:cTn>
                              </p:par>
                            </p:childTnLst>
                          </p:cTn>
                        </p:par>
                        <p:par>
                          <p:cTn id="184" fill="hold">
                            <p:stCondLst>
                              <p:cond delay="42750"/>
                            </p:stCondLst>
                            <p:childTnLst>
                              <p:par>
                                <p:cTn id="185" presetID="10" presetClass="entr" presetSubtype="0" fill="hold" grpId="0" nodeType="afterEffect">
                                  <p:stCondLst>
                                    <p:cond delay="200"/>
                                  </p:stCondLst>
                                  <p:childTnLst>
                                    <p:set>
                                      <p:cBhvr>
                                        <p:cTn id="186" dur="1" fill="hold">
                                          <p:stCondLst>
                                            <p:cond delay="0"/>
                                          </p:stCondLst>
                                        </p:cTn>
                                        <p:tgtEl>
                                          <p:spTgt spid="54"/>
                                        </p:tgtEl>
                                        <p:attrNameLst>
                                          <p:attrName>style.visibility</p:attrName>
                                        </p:attrNameLst>
                                      </p:cBhvr>
                                      <p:to>
                                        <p:strVal val="visible"/>
                                      </p:to>
                                    </p:set>
                                    <p:animEffect transition="in" filter="fade">
                                      <p:cBhvr>
                                        <p:cTn id="187" dur="750"/>
                                        <p:tgtEl>
                                          <p:spTgt spid="54"/>
                                        </p:tgtEl>
                                      </p:cBhvr>
                                    </p:animEffect>
                                  </p:childTnLst>
                                </p:cTn>
                              </p:par>
                            </p:childTnLst>
                          </p:cTn>
                        </p:par>
                        <p:par>
                          <p:cTn id="188" fill="hold">
                            <p:stCondLst>
                              <p:cond delay="43700"/>
                            </p:stCondLst>
                            <p:childTnLst>
                              <p:par>
                                <p:cTn id="189" presetID="10" presetClass="entr" presetSubtype="0" fill="hold" grpId="0" nodeType="afterEffect">
                                  <p:stCondLst>
                                    <p:cond delay="200"/>
                                  </p:stCondLst>
                                  <p:childTnLst>
                                    <p:set>
                                      <p:cBhvr>
                                        <p:cTn id="190" dur="1" fill="hold">
                                          <p:stCondLst>
                                            <p:cond delay="0"/>
                                          </p:stCondLst>
                                        </p:cTn>
                                        <p:tgtEl>
                                          <p:spTgt spid="55"/>
                                        </p:tgtEl>
                                        <p:attrNameLst>
                                          <p:attrName>style.visibility</p:attrName>
                                        </p:attrNameLst>
                                      </p:cBhvr>
                                      <p:to>
                                        <p:strVal val="visible"/>
                                      </p:to>
                                    </p:set>
                                    <p:animEffect transition="in" filter="fade">
                                      <p:cBhvr>
                                        <p:cTn id="191" dur="750"/>
                                        <p:tgtEl>
                                          <p:spTgt spid="55"/>
                                        </p:tgtEl>
                                      </p:cBhvr>
                                    </p:animEffect>
                                  </p:childTnLst>
                                </p:cTn>
                              </p:par>
                            </p:childTnLst>
                          </p:cTn>
                        </p:par>
                        <p:par>
                          <p:cTn id="192" fill="hold">
                            <p:stCondLst>
                              <p:cond delay="44650"/>
                            </p:stCondLst>
                            <p:childTnLst>
                              <p:par>
                                <p:cTn id="193" presetID="10" presetClass="entr" presetSubtype="0" fill="hold" grpId="0" nodeType="afterEffect">
                                  <p:stCondLst>
                                    <p:cond delay="200"/>
                                  </p:stCondLst>
                                  <p:childTnLst>
                                    <p:set>
                                      <p:cBhvr>
                                        <p:cTn id="194" dur="1" fill="hold">
                                          <p:stCondLst>
                                            <p:cond delay="0"/>
                                          </p:stCondLst>
                                        </p:cTn>
                                        <p:tgtEl>
                                          <p:spTgt spid="56"/>
                                        </p:tgtEl>
                                        <p:attrNameLst>
                                          <p:attrName>style.visibility</p:attrName>
                                        </p:attrNameLst>
                                      </p:cBhvr>
                                      <p:to>
                                        <p:strVal val="visible"/>
                                      </p:to>
                                    </p:set>
                                    <p:animEffect transition="in" filter="fade">
                                      <p:cBhvr>
                                        <p:cTn id="195" dur="750"/>
                                        <p:tgtEl>
                                          <p:spTgt spid="56"/>
                                        </p:tgtEl>
                                      </p:cBhvr>
                                    </p:animEffect>
                                  </p:childTnLst>
                                </p:cTn>
                              </p:par>
                            </p:childTnLst>
                          </p:cTn>
                        </p:par>
                        <p:par>
                          <p:cTn id="196" fill="hold">
                            <p:stCondLst>
                              <p:cond delay="45600"/>
                            </p:stCondLst>
                            <p:childTnLst>
                              <p:par>
                                <p:cTn id="197" presetID="10" presetClass="entr" presetSubtype="0" fill="hold" grpId="0" nodeType="afterEffect">
                                  <p:stCondLst>
                                    <p:cond delay="200"/>
                                  </p:stCondLst>
                                  <p:childTnLst>
                                    <p:set>
                                      <p:cBhvr>
                                        <p:cTn id="198" dur="1" fill="hold">
                                          <p:stCondLst>
                                            <p:cond delay="0"/>
                                          </p:stCondLst>
                                        </p:cTn>
                                        <p:tgtEl>
                                          <p:spTgt spid="57"/>
                                        </p:tgtEl>
                                        <p:attrNameLst>
                                          <p:attrName>style.visibility</p:attrName>
                                        </p:attrNameLst>
                                      </p:cBhvr>
                                      <p:to>
                                        <p:strVal val="visible"/>
                                      </p:to>
                                    </p:set>
                                    <p:animEffect transition="in" filter="fade">
                                      <p:cBhvr>
                                        <p:cTn id="199"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0" grpId="0"/>
      <p:bldP spid="11" grpId="0"/>
      <p:bldP spid="12" grpId="0"/>
      <p:bldP spid="13" grpId="0"/>
      <p:bldP spid="14" grpId="0"/>
      <p:bldP spid="15" grpId="0"/>
      <p:bldP spid="16" grpId="0"/>
      <p:bldP spid="17" grpId="0"/>
      <p:bldP spid="18"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2" grpId="0"/>
      <p:bldP spid="53" grpId="0"/>
      <p:bldP spid="54"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39D9-9FF2-9941-A585-463C6D05D5D6}"/>
              </a:ext>
            </a:extLst>
          </p:cNvPr>
          <p:cNvSpPr>
            <a:spLocks noGrp="1"/>
          </p:cNvSpPr>
          <p:nvPr>
            <p:ph type="title"/>
          </p:nvPr>
        </p:nvSpPr>
        <p:spPr>
          <a:xfrm>
            <a:off x="930263" y="291175"/>
            <a:ext cx="3806687" cy="1440160"/>
          </a:xfrm>
        </p:spPr>
        <p:txBody>
          <a:bodyPr/>
          <a:lstStyle/>
          <a:p>
            <a:r>
              <a:rPr lang="ar-EG" sz="3600" dirty="0">
                <a:solidFill>
                  <a:schemeClr val="tx1"/>
                </a:solidFill>
                <a:cs typeface="Arial" panose="020B0604020202020204" pitchFamily="34" charset="0"/>
              </a:rPr>
              <a:t>السياسة العالمية للحماية من الأذي</a:t>
            </a:r>
            <a:br>
              <a:rPr lang="en-MY" sz="3600" b="1" dirty="0">
                <a:solidFill>
                  <a:schemeClr val="tx1"/>
                </a:solidFill>
              </a:rPr>
            </a:br>
            <a:endParaRPr lang="en-GB" sz="3600" b="1" dirty="0">
              <a:solidFill>
                <a:schemeClr val="tx1"/>
              </a:solidFill>
            </a:endParaRPr>
          </a:p>
        </p:txBody>
      </p:sp>
      <p:sp>
        <p:nvSpPr>
          <p:cNvPr id="3" name="Content Placeholder 2">
            <a:extLst>
              <a:ext uri="{FF2B5EF4-FFF2-40B4-BE49-F238E27FC236}">
                <a16:creationId xmlns:a16="http://schemas.microsoft.com/office/drawing/2014/main" id="{20061CD8-438A-6143-AD86-C916DD72F40E}"/>
              </a:ext>
            </a:extLst>
          </p:cNvPr>
          <p:cNvSpPr>
            <a:spLocks noGrp="1"/>
          </p:cNvSpPr>
          <p:nvPr>
            <p:ph idx="1"/>
          </p:nvPr>
        </p:nvSpPr>
        <p:spPr>
          <a:xfrm>
            <a:off x="549288" y="1735646"/>
            <a:ext cx="4167175" cy="1628192"/>
          </a:xfrm>
        </p:spPr>
        <p:txBody>
          <a:bodyPr/>
          <a:lstStyle/>
          <a:p>
            <a:pPr algn="just" rtl="1">
              <a:lnSpc>
                <a:spcPct val="100000"/>
              </a:lnSpc>
            </a:pPr>
            <a:r>
              <a:rPr lang="ar-EG" sz="2000" dirty="0">
                <a:cs typeface="Arial" panose="020B0604020202020204" pitchFamily="34" charset="0"/>
              </a:rPr>
              <a:t>تضع السياسة العالمية للحماية من الأذى أدني مستوى من التنفيذ للحماية الذي يمكن أن يُستخدم كمعيار تقييم عند تقييم سياسات وإجراءات الجمعية الكشفية الوطنية.</a:t>
            </a:r>
          </a:p>
          <a:p>
            <a:pPr algn="just" rtl="1">
              <a:lnSpc>
                <a:spcPct val="100000"/>
              </a:lnSpc>
            </a:pPr>
            <a:endParaRPr lang="en-MY" sz="2000" dirty="0"/>
          </a:p>
          <a:p>
            <a:pPr>
              <a:lnSpc>
                <a:spcPct val="100000"/>
              </a:lnSpc>
            </a:pPr>
            <a:endParaRPr lang="en-MY" sz="2000" dirty="0"/>
          </a:p>
          <a:p>
            <a:pPr>
              <a:lnSpc>
                <a:spcPct val="100000"/>
              </a:lnSpc>
            </a:pPr>
            <a:r>
              <a:rPr lang="en-MY" dirty="0" err="1"/>
              <a:t>www.scout.org</a:t>
            </a:r>
            <a:r>
              <a:rPr lang="en-MY" dirty="0"/>
              <a:t>/safe-from-harm-policy</a:t>
            </a:r>
            <a:br>
              <a:rPr lang="en-MY" dirty="0"/>
            </a:br>
            <a:endParaRPr lang="en-MY" dirty="0"/>
          </a:p>
        </p:txBody>
      </p:sp>
      <p:sp>
        <p:nvSpPr>
          <p:cNvPr id="5" name="Slide Number Placeholder 4">
            <a:extLst>
              <a:ext uri="{FF2B5EF4-FFF2-40B4-BE49-F238E27FC236}">
                <a16:creationId xmlns:a16="http://schemas.microsoft.com/office/drawing/2014/main" id="{3A9B078E-1EE3-4E45-A908-408B583215A6}"/>
              </a:ext>
            </a:extLst>
          </p:cNvPr>
          <p:cNvSpPr>
            <a:spLocks noGrp="1"/>
          </p:cNvSpPr>
          <p:nvPr>
            <p:ph type="sldNum" sz="quarter" idx="12"/>
          </p:nvPr>
        </p:nvSpPr>
        <p:spPr/>
        <p:txBody>
          <a:bodyPr/>
          <a:lstStyle/>
          <a:p>
            <a:fld id="{5F702A45-47BF-984A-A12C-FE3DF6400CA5}" type="slidenum">
              <a:rPr lang="en-US" smtClean="0"/>
              <a:pPr/>
              <a:t>4</a:t>
            </a:fld>
            <a:endParaRPr lang="en-US" dirty="0"/>
          </a:p>
        </p:txBody>
      </p:sp>
      <p:pic>
        <p:nvPicPr>
          <p:cNvPr id="7" name="Picture 6">
            <a:extLst>
              <a:ext uri="{FF2B5EF4-FFF2-40B4-BE49-F238E27FC236}">
                <a16:creationId xmlns:a16="http://schemas.microsoft.com/office/drawing/2014/main" id="{64330D83-71CE-4E4F-B05A-078CA2402A29}"/>
              </a:ext>
            </a:extLst>
          </p:cNvPr>
          <p:cNvPicPr>
            <a:picLocks noChangeAspect="1"/>
          </p:cNvPicPr>
          <p:nvPr/>
        </p:nvPicPr>
        <p:blipFill>
          <a:blip r:embed="rId3"/>
          <a:stretch>
            <a:fillRect/>
          </a:stretch>
        </p:blipFill>
        <p:spPr>
          <a:xfrm>
            <a:off x="5475250" y="-53096"/>
            <a:ext cx="3699431" cy="5195476"/>
          </a:xfrm>
          <a:prstGeom prst="rect">
            <a:avLst/>
          </a:prstGeom>
        </p:spPr>
      </p:pic>
      <p:pic>
        <p:nvPicPr>
          <p:cNvPr id="10" name="Picture 9" descr="SCT_Logo_EN_rgb_co.png">
            <a:extLst>
              <a:ext uri="{FF2B5EF4-FFF2-40B4-BE49-F238E27FC236}">
                <a16:creationId xmlns:a16="http://schemas.microsoft.com/office/drawing/2014/main" id="{E0319B2D-72EC-E144-A6E0-065B14AE46A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351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626C4E-B0A6-7645-91DD-383E61591EBE}"/>
              </a:ext>
            </a:extLst>
          </p:cNvPr>
          <p:cNvSpPr/>
          <p:nvPr/>
        </p:nvSpPr>
        <p:spPr>
          <a:xfrm>
            <a:off x="4716463" y="123478"/>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4794596" y="1480780"/>
            <a:ext cx="3784848" cy="3591695"/>
          </a:xfrm>
        </p:spPr>
        <p:txBody>
          <a:bodyPr/>
          <a:lstStyle/>
          <a:p>
            <a:pPr algn="r" rtl="1"/>
            <a:r>
              <a:rPr lang="ar-EG" sz="3600" b="1" dirty="0">
                <a:solidFill>
                  <a:schemeClr val="bg1"/>
                </a:solidFill>
                <a:cs typeface="Arial" panose="020B0604020202020204" pitchFamily="34" charset="0"/>
              </a:rPr>
              <a:t>بيئة آمنة لتنمية الأطفال </a:t>
            </a:r>
            <a:br>
              <a:rPr lang="ar-EG" sz="3600" b="1" dirty="0">
                <a:solidFill>
                  <a:schemeClr val="bg1"/>
                </a:solidFill>
                <a:cs typeface="Arial" panose="020B0604020202020204" pitchFamily="34" charset="0"/>
              </a:rPr>
            </a:br>
            <a:r>
              <a:rPr lang="ar-EG" sz="3600" b="1" dirty="0">
                <a:solidFill>
                  <a:schemeClr val="bg1"/>
                </a:solidFill>
                <a:cs typeface="Arial" panose="020B0604020202020204" pitchFamily="34" charset="0"/>
              </a:rPr>
              <a:t> والشباب</a:t>
            </a:r>
            <a:br>
              <a:rPr lang="ar-EG" sz="3600" b="1" dirty="0">
                <a:solidFill>
                  <a:schemeClr val="bg1"/>
                </a:solidFill>
                <a:cs typeface="Arial" panose="020B0604020202020204" pitchFamily="34" charset="0"/>
              </a:rPr>
            </a:br>
            <a:endParaRPr lang="en-US" sz="36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5</a:t>
            </a:fld>
            <a:endParaRPr lang="en-US" dirty="0"/>
          </a:p>
        </p:txBody>
      </p:sp>
      <p:sp>
        <p:nvSpPr>
          <p:cNvPr id="3" name="Content Placeholder 2">
            <a:extLst>
              <a:ext uri="{FF2B5EF4-FFF2-40B4-BE49-F238E27FC236}">
                <a16:creationId xmlns:a16="http://schemas.microsoft.com/office/drawing/2014/main" id="{03E714F0-9AC2-D149-83B0-9F39C1DF623F}"/>
              </a:ext>
            </a:extLst>
          </p:cNvPr>
          <p:cNvSpPr>
            <a:spLocks noGrp="1"/>
          </p:cNvSpPr>
          <p:nvPr>
            <p:ph idx="1"/>
          </p:nvPr>
        </p:nvSpPr>
        <p:spPr>
          <a:xfrm>
            <a:off x="730250" y="1237455"/>
            <a:ext cx="3322712" cy="3591695"/>
          </a:xfrm>
        </p:spPr>
        <p:txBody>
          <a:bodyPr/>
          <a:lstStyle/>
          <a:p>
            <a:pPr algn="r" rtl="1">
              <a:lnSpc>
                <a:spcPts val="2700"/>
              </a:lnSpc>
            </a:pPr>
            <a:r>
              <a:rPr lang="ar-EG" sz="2400" dirty="0">
                <a:solidFill>
                  <a:schemeClr val="bg1"/>
                </a:solidFill>
                <a:cs typeface="Arial" panose="020B0604020202020204" pitchFamily="34" charset="0"/>
              </a:rPr>
              <a:t>ينبغي على الجميع على كل مستويات الكشافة العالمية العمل معاً لتوفير الحماية والبيئة الآمنة للأطفال والشباب والتي يتمكنون فيها من تطوير امكاناتهم بشكل كامل </a:t>
            </a:r>
            <a:endParaRPr lang="en-US" sz="2400" dirty="0">
              <a:solidFill>
                <a:schemeClr val="bg1"/>
              </a:solidFill>
            </a:endParaRPr>
          </a:p>
        </p:txBody>
      </p:sp>
      <p:pic>
        <p:nvPicPr>
          <p:cNvPr id="9" name="Picture 8" descr="SCT_Logo_EN_rgb_co.png">
            <a:extLst>
              <a:ext uri="{FF2B5EF4-FFF2-40B4-BE49-F238E27FC236}">
                <a16:creationId xmlns:a16="http://schemas.microsoft.com/office/drawing/2014/main" id="{8F9974C0-BDC0-F24B-8E68-1CD3F009F2B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796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D56B38-9A5F-EB48-A8F7-95DD22677014}"/>
              </a:ext>
            </a:extLst>
          </p:cNvPr>
          <p:cNvSpPr/>
          <p:nvPr/>
        </p:nvSpPr>
        <p:spPr>
          <a:xfrm>
            <a:off x="4572000" y="267494"/>
            <a:ext cx="4752528" cy="5323377"/>
          </a:xfrm>
          <a:prstGeom prst="rect">
            <a:avLst/>
          </a:prstGeom>
          <a:solidFill>
            <a:schemeClr val="tx1">
              <a:alpha val="4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384936" y="1707654"/>
            <a:ext cx="3324672" cy="1307976"/>
          </a:xfrm>
        </p:spPr>
        <p:txBody>
          <a:bodyPr/>
          <a:lstStyle/>
          <a:p>
            <a:pPr algn="r" rtl="1"/>
            <a:r>
              <a:rPr lang="ar-EG" sz="3600" b="1" dirty="0">
                <a:solidFill>
                  <a:schemeClr val="bg1"/>
                </a:solidFill>
                <a:cs typeface="Arial" panose="020B0604020202020204" pitchFamily="34" charset="0"/>
              </a:rPr>
              <a:t>الحماية </a:t>
            </a:r>
            <a:br>
              <a:rPr lang="ar-EG" sz="3600" b="1" dirty="0">
                <a:solidFill>
                  <a:schemeClr val="bg1"/>
                </a:solidFill>
                <a:cs typeface="Arial" panose="020B0604020202020204" pitchFamily="34" charset="0"/>
              </a:rPr>
            </a:br>
            <a:r>
              <a:rPr lang="ar-EG" sz="3600" b="1" dirty="0">
                <a:solidFill>
                  <a:schemeClr val="bg1"/>
                </a:solidFill>
                <a:cs typeface="Arial" panose="020B0604020202020204" pitchFamily="34" charset="0"/>
              </a:rPr>
              <a:t>من الأذي...</a:t>
            </a:r>
            <a:endParaRPr lang="en-US" sz="36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6</a:t>
            </a:fld>
            <a:endParaRPr lang="en-US" dirty="0"/>
          </a:p>
        </p:txBody>
      </p:sp>
      <p:sp>
        <p:nvSpPr>
          <p:cNvPr id="3" name="Content Placeholder 2">
            <a:extLst>
              <a:ext uri="{FF2B5EF4-FFF2-40B4-BE49-F238E27FC236}">
                <a16:creationId xmlns:a16="http://schemas.microsoft.com/office/drawing/2014/main" id="{03E714F0-9AC2-D149-83B0-9F39C1DF623F}"/>
              </a:ext>
            </a:extLst>
          </p:cNvPr>
          <p:cNvSpPr>
            <a:spLocks noGrp="1"/>
          </p:cNvSpPr>
          <p:nvPr>
            <p:ph idx="1"/>
          </p:nvPr>
        </p:nvSpPr>
        <p:spPr>
          <a:xfrm>
            <a:off x="533400" y="843558"/>
            <a:ext cx="3606552" cy="3816424"/>
          </a:xfrm>
        </p:spPr>
        <p:txBody>
          <a:bodyPr/>
          <a:lstStyle/>
          <a:p>
            <a:pPr indent="-365760" algn="r" rtl="1">
              <a:lnSpc>
                <a:spcPct val="100000"/>
              </a:lnSpc>
            </a:pPr>
            <a:r>
              <a:rPr lang="ar-EG" sz="2400" dirty="0">
                <a:solidFill>
                  <a:schemeClr val="bg1"/>
                </a:solidFill>
                <a:cs typeface="Arial" panose="020B0604020202020204" pitchFamily="34" charset="0"/>
              </a:rPr>
              <a:t>يعتبر حماية الأطفال والشباب من الأذى أنه يتضمن كل مجالات عمل حماية الأطفال والشباب بما يشمل مجموعة كاملة من الاستراتيجيات والنظم والإجراءات التي تهدف إلى دعم رفاهية وتنمية وسلامة الأطفال والشباب واعتبار ذلك الأمر أولوية قصوى في كل الأنشطة الكشفية</a:t>
            </a:r>
            <a:r>
              <a:rPr lang="ar-EG" sz="1800" dirty="0">
                <a:cs typeface="Arial" panose="020B0604020202020204" pitchFamily="34" charset="0"/>
              </a:rPr>
              <a:t>.</a:t>
            </a:r>
            <a:endParaRPr lang="en-US" sz="1800" dirty="0"/>
          </a:p>
          <a:p>
            <a:pPr>
              <a:lnSpc>
                <a:spcPct val="100000"/>
              </a:lnSpc>
            </a:pPr>
            <a:endParaRPr lang="en-MY" sz="2400" dirty="0">
              <a:solidFill>
                <a:schemeClr val="bg1"/>
              </a:solidFill>
            </a:endParaRPr>
          </a:p>
          <a:p>
            <a:endParaRPr lang="en-US" dirty="0">
              <a:solidFill>
                <a:schemeClr val="bg1"/>
              </a:solidFill>
            </a:endParaRPr>
          </a:p>
        </p:txBody>
      </p:sp>
      <p:pic>
        <p:nvPicPr>
          <p:cNvPr id="7" name="Picture 6" descr="SCT_Logo_EN_rgb_co.png">
            <a:extLst>
              <a:ext uri="{FF2B5EF4-FFF2-40B4-BE49-F238E27FC236}">
                <a16:creationId xmlns:a16="http://schemas.microsoft.com/office/drawing/2014/main" id="{6322C0E4-E634-8043-A402-B1F9D5049A3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694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8857C5-C007-AD44-9B79-04F79955CF89}"/>
              </a:ext>
            </a:extLst>
          </p:cNvPr>
          <p:cNvSpPr/>
          <p:nvPr/>
        </p:nvSpPr>
        <p:spPr>
          <a:xfrm>
            <a:off x="4716463" y="-31288"/>
            <a:ext cx="4752528" cy="5323377"/>
          </a:xfrm>
          <a:prstGeom prst="rect">
            <a:avLst/>
          </a:prstGeom>
          <a:solidFill>
            <a:schemeClr val="tx1">
              <a:alpha val="4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148199" y="1779588"/>
            <a:ext cx="3538601" cy="2016224"/>
          </a:xfrm>
        </p:spPr>
        <p:txBody>
          <a:bodyPr/>
          <a:lstStyle/>
          <a:p>
            <a:pPr lvl="0" algn="r" rtl="1"/>
            <a:r>
              <a:rPr lang="ar-EG" sz="3600" b="1" dirty="0">
                <a:solidFill>
                  <a:schemeClr val="bg1"/>
                </a:solidFill>
                <a:cs typeface="Arial" panose="020B0604020202020204" pitchFamily="34" charset="0"/>
              </a:rPr>
              <a:t>يتضمن توفير بيئة آمنة:</a:t>
            </a:r>
            <a:br>
              <a:rPr lang="ar-EG" sz="3600" b="1" dirty="0">
                <a:solidFill>
                  <a:schemeClr val="bg1"/>
                </a:solidFill>
                <a:cs typeface="Arial" panose="020B0604020202020204" pitchFamily="34" charset="0"/>
              </a:rPr>
            </a:br>
            <a:br>
              <a:rPr lang="ar-EG" sz="3600" b="1" dirty="0">
                <a:solidFill>
                  <a:schemeClr val="bg1"/>
                </a:solidFill>
                <a:cs typeface="Arial" panose="020B0604020202020204" pitchFamily="34" charset="0"/>
              </a:rPr>
            </a:br>
            <a:br>
              <a:rPr lang="ar-EG" sz="3600" b="1" dirty="0">
                <a:solidFill>
                  <a:schemeClr val="bg1"/>
                </a:solidFill>
                <a:cs typeface="Arial" panose="020B0604020202020204" pitchFamily="34" charset="0"/>
              </a:rPr>
            </a:br>
            <a:endParaRPr lang="en-US" sz="36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7</a:t>
            </a:fld>
            <a:endParaRPr lang="en-US" dirty="0"/>
          </a:p>
        </p:txBody>
      </p:sp>
      <p:sp>
        <p:nvSpPr>
          <p:cNvPr id="3" name="Content Placeholder 2">
            <a:extLst>
              <a:ext uri="{FF2B5EF4-FFF2-40B4-BE49-F238E27FC236}">
                <a16:creationId xmlns:a16="http://schemas.microsoft.com/office/drawing/2014/main" id="{03E714F0-9AC2-D149-83B0-9F39C1DF623F}"/>
              </a:ext>
            </a:extLst>
          </p:cNvPr>
          <p:cNvSpPr>
            <a:spLocks noGrp="1"/>
          </p:cNvSpPr>
          <p:nvPr>
            <p:ph idx="1"/>
          </p:nvPr>
        </p:nvSpPr>
        <p:spPr>
          <a:xfrm>
            <a:off x="533399" y="705710"/>
            <a:ext cx="3967195" cy="3765378"/>
          </a:xfrm>
        </p:spPr>
        <p:txBody>
          <a:bodyPr/>
          <a:lstStyle/>
          <a:p>
            <a:pPr marL="285750" indent="-285750" algn="r" rtl="1">
              <a:lnSpc>
                <a:spcPts val="2500"/>
              </a:lnSpc>
              <a:buClr>
                <a:schemeClr val="bg1"/>
              </a:buClr>
              <a:buFont typeface="Arial" panose="020B0604020202020204" pitchFamily="34" charset="0"/>
              <a:buChar char="•"/>
            </a:pPr>
            <a:r>
              <a:rPr lang="ar-EG" sz="2000" dirty="0">
                <a:solidFill>
                  <a:schemeClr val="bg1"/>
                </a:solidFill>
                <a:cs typeface="Arial" panose="020B0604020202020204" pitchFamily="34" charset="0"/>
              </a:rPr>
              <a:t>وجود هدف تربوي للأنشطة الكشفية. </a:t>
            </a:r>
          </a:p>
          <a:p>
            <a:pPr marL="285750" indent="-285750" algn="r" rtl="1">
              <a:lnSpc>
                <a:spcPts val="2500"/>
              </a:lnSpc>
              <a:buClr>
                <a:schemeClr val="bg1"/>
              </a:buClr>
              <a:buFont typeface="Arial" panose="020B0604020202020204" pitchFamily="34" charset="0"/>
              <a:buChar char="•"/>
            </a:pPr>
            <a:r>
              <a:rPr lang="ar-EG" sz="2000" dirty="0">
                <a:solidFill>
                  <a:schemeClr val="bg1"/>
                </a:solidFill>
                <a:cs typeface="Arial" panose="020B0604020202020204" pitchFamily="34" charset="0"/>
              </a:rPr>
              <a:t>توافر الأمان والسلامة في الأنشطة الكشفية.</a:t>
            </a:r>
          </a:p>
          <a:p>
            <a:pPr marL="285750" indent="-285750" algn="r" rtl="1">
              <a:lnSpc>
                <a:spcPts val="2500"/>
              </a:lnSpc>
              <a:buClr>
                <a:schemeClr val="bg1"/>
              </a:buClr>
              <a:buFont typeface="Arial" panose="020B0604020202020204" pitchFamily="34" charset="0"/>
              <a:buChar char="•"/>
            </a:pPr>
            <a:r>
              <a:rPr lang="ar-EG" sz="2000" dirty="0">
                <a:solidFill>
                  <a:schemeClr val="bg1"/>
                </a:solidFill>
                <a:cs typeface="Arial" panose="020B0604020202020204" pitchFamily="34" charset="0"/>
              </a:rPr>
              <a:t>تنمية المهارات الشخصية.</a:t>
            </a:r>
          </a:p>
          <a:p>
            <a:pPr marL="285750" indent="-285750" algn="r" rtl="1">
              <a:lnSpc>
                <a:spcPts val="2500"/>
              </a:lnSpc>
              <a:buClr>
                <a:schemeClr val="bg1"/>
              </a:buClr>
              <a:buFont typeface="Arial" panose="020B0604020202020204" pitchFamily="34" charset="0"/>
              <a:buChar char="•"/>
            </a:pPr>
            <a:r>
              <a:rPr lang="ar-EG" sz="2000" dirty="0">
                <a:solidFill>
                  <a:schemeClr val="bg1"/>
                </a:solidFill>
                <a:cs typeface="Arial" panose="020B0604020202020204" pitchFamily="34" charset="0"/>
              </a:rPr>
              <a:t>اشتراك جميع المهتمين والمعنيين بهذا الشأن (على سبيل المثال الأطفال والشباب والقيادات المتطوعين وكذلك المتفرغين وأولياء الأمور والمدارس والمؤسسات والمنظمات الدينية). </a:t>
            </a:r>
          </a:p>
          <a:p>
            <a:pPr marL="285750" indent="-285750" algn="r" rtl="1">
              <a:lnSpc>
                <a:spcPts val="2500"/>
              </a:lnSpc>
              <a:buClr>
                <a:schemeClr val="bg1"/>
              </a:buClr>
              <a:buFont typeface="Arial" panose="020B0604020202020204" pitchFamily="34" charset="0"/>
              <a:buChar char="•"/>
            </a:pPr>
            <a:r>
              <a:rPr lang="ar-EG" sz="2000" dirty="0">
                <a:solidFill>
                  <a:schemeClr val="bg1"/>
                </a:solidFill>
                <a:cs typeface="Arial" panose="020B0604020202020204" pitchFamily="34" charset="0"/>
              </a:rPr>
              <a:t>خلق وعى بأهمية حماية الأطفال والشباب ودعم وتشجيع السلوك الإيجابي</a:t>
            </a:r>
            <a:endParaRPr lang="en-US" sz="2000" dirty="0">
              <a:solidFill>
                <a:schemeClr val="bg1"/>
              </a:solidFill>
            </a:endParaRPr>
          </a:p>
        </p:txBody>
      </p:sp>
      <p:pic>
        <p:nvPicPr>
          <p:cNvPr id="7" name="Picture 6" descr="SCT_Logo_EN_rgb_co.png">
            <a:extLst>
              <a:ext uri="{FF2B5EF4-FFF2-40B4-BE49-F238E27FC236}">
                <a16:creationId xmlns:a16="http://schemas.microsoft.com/office/drawing/2014/main" id="{6A908A2F-0DED-0145-A13D-CCD5BFA7EBA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40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A7508E-769E-C84F-B58E-89F8F6AC1E68}"/>
              </a:ext>
            </a:extLst>
          </p:cNvPr>
          <p:cNvSpPr/>
          <p:nvPr/>
        </p:nvSpPr>
        <p:spPr>
          <a:xfrm>
            <a:off x="4716463" y="1775"/>
            <a:ext cx="4752528" cy="5323377"/>
          </a:xfrm>
          <a:prstGeom prst="rect">
            <a:avLst/>
          </a:prstGeom>
          <a:solidFill>
            <a:schemeClr val="tx1">
              <a:alpha val="4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33400" y="1347614"/>
            <a:ext cx="3828272" cy="4116288"/>
          </a:xfrm>
        </p:spPr>
        <p:txBody>
          <a:bodyPr/>
          <a:lstStyle/>
          <a:p>
            <a:pPr marL="342900" indent="-342900" algn="r" rtl="1">
              <a:buFont typeface="Arial" panose="020B0604020202020204" pitchFamily="34" charset="0"/>
              <a:buChar char="•"/>
            </a:pPr>
            <a:r>
              <a:rPr lang="ar-EG" sz="2000" dirty="0">
                <a:solidFill>
                  <a:schemeClr val="bg1"/>
                </a:solidFill>
                <a:cs typeface="Arial" panose="020B0604020202020204" pitchFamily="34" charset="0"/>
              </a:rPr>
              <a:t>الأطفال والفتيان والشباب بين سن 5 إلى 26 عاماً من العمر.</a:t>
            </a:r>
            <a:br>
              <a:rPr lang="ar-EG" sz="2000" dirty="0">
                <a:solidFill>
                  <a:schemeClr val="bg1"/>
                </a:solidFill>
                <a:cs typeface="Arial" panose="020B0604020202020204" pitchFamily="34" charset="0"/>
              </a:rPr>
            </a:br>
            <a:br>
              <a:rPr lang="ar-EG" sz="2000" dirty="0">
                <a:solidFill>
                  <a:schemeClr val="bg1"/>
                </a:solidFill>
                <a:cs typeface="Arial" panose="020B0604020202020204" pitchFamily="34" charset="0"/>
              </a:rPr>
            </a:br>
            <a:r>
              <a:rPr lang="ar-EG" sz="2000" dirty="0">
                <a:solidFill>
                  <a:schemeClr val="bg1"/>
                </a:solidFill>
                <a:cs typeface="Arial" panose="020B0604020202020204" pitchFamily="34" charset="0"/>
              </a:rPr>
              <a:t>القيادات المتطوعين والمتفرغين.</a:t>
            </a:r>
            <a:br>
              <a:rPr lang="ar-EG" sz="2000" dirty="0">
                <a:solidFill>
                  <a:schemeClr val="bg1"/>
                </a:solidFill>
                <a:cs typeface="Arial" panose="020B0604020202020204" pitchFamily="34" charset="0"/>
              </a:rPr>
            </a:br>
            <a:br>
              <a:rPr lang="en-US" sz="2000" b="1" dirty="0">
                <a:solidFill>
                  <a:schemeClr val="bg1"/>
                </a:solidFill>
              </a:rPr>
            </a:br>
            <a:r>
              <a:rPr lang="ar-EG" sz="2000" dirty="0">
                <a:solidFill>
                  <a:schemeClr val="bg1"/>
                </a:solidFill>
                <a:cs typeface="Arial" panose="020B0604020202020204" pitchFamily="34" charset="0"/>
              </a:rPr>
              <a:t>أي وكل الأطراف المعنية والمهتمة المشاركة في دعم الكشفية.</a:t>
            </a:r>
            <a:br>
              <a:rPr lang="en-US" sz="2000" b="1" dirty="0">
                <a:solidFill>
                  <a:schemeClr val="bg1"/>
                </a:solidFill>
              </a:rPr>
            </a:br>
            <a:endParaRPr lang="en-US" sz="20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8</a:t>
            </a:fld>
            <a:endParaRPr lang="en-US" dirty="0"/>
          </a:p>
        </p:txBody>
      </p:sp>
      <p:sp>
        <p:nvSpPr>
          <p:cNvPr id="3" name="Content Placeholder 2">
            <a:extLst>
              <a:ext uri="{FF2B5EF4-FFF2-40B4-BE49-F238E27FC236}">
                <a16:creationId xmlns:a16="http://schemas.microsoft.com/office/drawing/2014/main" id="{03E714F0-9AC2-D149-83B0-9F39C1DF623F}"/>
              </a:ext>
            </a:extLst>
          </p:cNvPr>
          <p:cNvSpPr>
            <a:spLocks noGrp="1"/>
          </p:cNvSpPr>
          <p:nvPr>
            <p:ph idx="1"/>
          </p:nvPr>
        </p:nvSpPr>
        <p:spPr>
          <a:xfrm>
            <a:off x="4736999" y="1772746"/>
            <a:ext cx="4076700" cy="2374180"/>
          </a:xfrm>
        </p:spPr>
        <p:txBody>
          <a:bodyPr/>
          <a:lstStyle/>
          <a:p>
            <a:pPr indent="0" algn="r" rtl="1">
              <a:lnSpc>
                <a:spcPct val="100000"/>
              </a:lnSpc>
              <a:buClr>
                <a:schemeClr val="bg1"/>
              </a:buClr>
            </a:pPr>
            <a:r>
              <a:rPr lang="ar-EG" sz="3600" b="1" dirty="0">
                <a:solidFill>
                  <a:schemeClr val="bg1"/>
                </a:solidFill>
                <a:cs typeface="Arial" panose="020B0604020202020204" pitchFamily="34" charset="0"/>
              </a:rPr>
              <a:t>الأفراد الخاضعين لهذه السياسة هم:</a:t>
            </a:r>
            <a:r>
              <a:rPr lang="en-MY" sz="3600" b="1" dirty="0">
                <a:solidFill>
                  <a:schemeClr val="bg1"/>
                </a:solidFill>
              </a:rPr>
              <a:t> </a:t>
            </a:r>
          </a:p>
          <a:p>
            <a:pPr marL="285750" indent="-285750">
              <a:buClr>
                <a:schemeClr val="bg1"/>
              </a:buClr>
              <a:buFont typeface="Arial" panose="020B0604020202020204" pitchFamily="34" charset="0"/>
              <a:buChar char="•"/>
            </a:pPr>
            <a:endParaRPr lang="en-US" dirty="0">
              <a:solidFill>
                <a:schemeClr val="bg1"/>
              </a:solidFill>
            </a:endParaRPr>
          </a:p>
        </p:txBody>
      </p:sp>
      <p:pic>
        <p:nvPicPr>
          <p:cNvPr id="8" name="Picture 7" descr="SCT_Logo_EN_rgb_co.png">
            <a:extLst>
              <a:ext uri="{FF2B5EF4-FFF2-40B4-BE49-F238E27FC236}">
                <a16:creationId xmlns:a16="http://schemas.microsoft.com/office/drawing/2014/main" id="{E8254E31-CBB8-5444-8816-4299B6B0C3E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496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1D2138-625E-444F-90F9-02274DCB8A11}"/>
              </a:ext>
            </a:extLst>
          </p:cNvPr>
          <p:cNvSpPr/>
          <p:nvPr/>
        </p:nvSpPr>
        <p:spPr>
          <a:xfrm>
            <a:off x="4716463" y="159289"/>
            <a:ext cx="4752528" cy="5323377"/>
          </a:xfrm>
          <a:prstGeom prst="rect">
            <a:avLst/>
          </a:prstGeom>
          <a:solidFill>
            <a:schemeClr val="tx1">
              <a:alpha val="4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Verdana"/>
              <a:ea typeface="+mn-ea"/>
              <a:cs typeface="+mn-cs"/>
            </a:endParaRPr>
          </a:p>
        </p:txBody>
      </p:sp>
      <p:sp>
        <p:nvSpPr>
          <p:cNvPr id="2" name="Title 1">
            <a:extLst>
              <a:ext uri="{FF2B5EF4-FFF2-40B4-BE49-F238E27FC236}">
                <a16:creationId xmlns:a16="http://schemas.microsoft.com/office/drawing/2014/main" id="{F2699BF5-812C-874A-9422-2656A08626F4}"/>
              </a:ext>
            </a:extLst>
          </p:cNvPr>
          <p:cNvSpPr>
            <a:spLocks noGrp="1"/>
          </p:cNvSpPr>
          <p:nvPr>
            <p:ph type="title"/>
          </p:nvPr>
        </p:nvSpPr>
        <p:spPr>
          <a:xfrm>
            <a:off x="5035238" y="1779588"/>
            <a:ext cx="3534544" cy="1184394"/>
          </a:xfrm>
        </p:spPr>
        <p:txBody>
          <a:bodyPr/>
          <a:lstStyle/>
          <a:p>
            <a:pPr algn="r" rtl="1"/>
            <a:r>
              <a:rPr lang="ar-EG" sz="3600" b="1" dirty="0">
                <a:solidFill>
                  <a:schemeClr val="bg1"/>
                </a:solidFill>
                <a:cs typeface="Arial" panose="020B0604020202020204" pitchFamily="34" charset="0"/>
              </a:rPr>
              <a:t>مجالات وتوصيات التنفيذ</a:t>
            </a:r>
            <a:endParaRPr lang="en-US" sz="3600" b="1" dirty="0">
              <a:solidFill>
                <a:schemeClr val="bg1"/>
              </a:solidFill>
            </a:endParaRPr>
          </a:p>
        </p:txBody>
      </p:sp>
      <p:sp>
        <p:nvSpPr>
          <p:cNvPr id="5" name="Slide Number Placeholder 4">
            <a:extLst>
              <a:ext uri="{FF2B5EF4-FFF2-40B4-BE49-F238E27FC236}">
                <a16:creationId xmlns:a16="http://schemas.microsoft.com/office/drawing/2014/main" id="{E18FC7AD-8E1D-A041-ADE3-93EA25DE5E6F}"/>
              </a:ext>
            </a:extLst>
          </p:cNvPr>
          <p:cNvSpPr>
            <a:spLocks noGrp="1"/>
          </p:cNvSpPr>
          <p:nvPr>
            <p:ph type="sldNum" sz="quarter" idx="12"/>
          </p:nvPr>
        </p:nvSpPr>
        <p:spPr/>
        <p:txBody>
          <a:bodyPr/>
          <a:lstStyle/>
          <a:p>
            <a:fld id="{5F702A45-47BF-984A-A12C-FE3DF6400CA5}" type="slidenum">
              <a:rPr lang="en-US" smtClean="0"/>
              <a:pPr/>
              <a:t>9</a:t>
            </a:fld>
            <a:endParaRPr lang="en-US" dirty="0"/>
          </a:p>
        </p:txBody>
      </p:sp>
      <p:pic>
        <p:nvPicPr>
          <p:cNvPr id="8" name="Picture 7" descr="SCT_Logo_EN_rgb_co.png">
            <a:extLst>
              <a:ext uri="{FF2B5EF4-FFF2-40B4-BE49-F238E27FC236}">
                <a16:creationId xmlns:a16="http://schemas.microsoft.com/office/drawing/2014/main" id="{71C537DE-5272-B544-9996-5C39B7C69A4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998F01AC-EDE2-7641-B955-39218554724D}"/>
              </a:ext>
            </a:extLst>
          </p:cNvPr>
          <p:cNvSpPr/>
          <p:nvPr/>
        </p:nvSpPr>
        <p:spPr>
          <a:xfrm>
            <a:off x="672756" y="1647678"/>
            <a:ext cx="2664296" cy="475042"/>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EG" dirty="0">
                <a:latin typeface="Helvetica Neue" panose="02000503000000020004" pitchFamily="2" charset="0"/>
                <a:ea typeface="Helvetica Neue" panose="02000503000000020004" pitchFamily="2" charset="0"/>
                <a:cs typeface="Helvetica Neue" panose="02000503000000020004" pitchFamily="2" charset="0"/>
              </a:rPr>
              <a:t>برنامج الشباب</a:t>
            </a:r>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20519A8C-DBE3-0849-841F-045DBF74D26F}"/>
              </a:ext>
            </a:extLst>
          </p:cNvPr>
          <p:cNvSpPr/>
          <p:nvPr/>
        </p:nvSpPr>
        <p:spPr>
          <a:xfrm>
            <a:off x="672756" y="2820978"/>
            <a:ext cx="2664296" cy="475042"/>
          </a:xfrm>
          <a:prstGeom prst="rect">
            <a:avLst/>
          </a:prstGeom>
          <a:solidFill>
            <a:srgbClr val="31A7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EG" dirty="0">
                <a:latin typeface="Helvetica Neue" panose="02000503000000020004" pitchFamily="2" charset="0"/>
                <a:ea typeface="Helvetica Neue" panose="02000503000000020004" pitchFamily="2" charset="0"/>
                <a:cs typeface="Helvetica Neue" panose="02000503000000020004" pitchFamily="2" charset="0"/>
              </a:rPr>
              <a:t>الهياكل</a:t>
            </a:r>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Rectangle 11">
            <a:extLst>
              <a:ext uri="{FF2B5EF4-FFF2-40B4-BE49-F238E27FC236}">
                <a16:creationId xmlns:a16="http://schemas.microsoft.com/office/drawing/2014/main" id="{7CCD4EA9-1EE9-9A47-9361-9346F883DDDE}"/>
              </a:ext>
            </a:extLst>
          </p:cNvPr>
          <p:cNvSpPr/>
          <p:nvPr/>
        </p:nvSpPr>
        <p:spPr>
          <a:xfrm>
            <a:off x="697262" y="2255921"/>
            <a:ext cx="2664296" cy="431856"/>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EG" dirty="0">
                <a:latin typeface="Helvetica Neue" panose="02000503000000020004" pitchFamily="2" charset="0"/>
                <a:ea typeface="Helvetica Neue" panose="02000503000000020004" pitchFamily="2" charset="0"/>
                <a:cs typeface="Helvetica Neue" panose="02000503000000020004" pitchFamily="2" charset="0"/>
              </a:rPr>
              <a:t>القيادات اليافعين في الكشفية</a:t>
            </a:r>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Rectangle 12">
            <a:extLst>
              <a:ext uri="{FF2B5EF4-FFF2-40B4-BE49-F238E27FC236}">
                <a16:creationId xmlns:a16="http://schemas.microsoft.com/office/drawing/2014/main" id="{6FE72A05-50EE-904D-8479-C3F9780B4CC5}"/>
              </a:ext>
            </a:extLst>
          </p:cNvPr>
          <p:cNvSpPr/>
          <p:nvPr/>
        </p:nvSpPr>
        <p:spPr>
          <a:xfrm>
            <a:off x="641097" y="3403739"/>
            <a:ext cx="2664296" cy="475042"/>
          </a:xfrm>
          <a:prstGeom prst="rect">
            <a:avLst/>
          </a:prstGeom>
          <a:solidFill>
            <a:srgbClr val="6225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EG" dirty="0">
                <a:latin typeface="Helvetica Neue" panose="02000503000000020004" pitchFamily="2" charset="0"/>
                <a:ea typeface="Helvetica Neue" panose="02000503000000020004" pitchFamily="2" charset="0"/>
                <a:cs typeface="Helvetica Neue" panose="02000503000000020004" pitchFamily="2" charset="0"/>
              </a:rPr>
              <a:t>الأحداث الكشفية</a:t>
            </a:r>
            <a:endParaRPr lang="en-GB"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185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4888</TotalTime>
  <Words>524</Words>
  <Application>Microsoft Macintosh PowerPoint</Application>
  <PresentationFormat>On-screen Show (16:9)</PresentationFormat>
  <Paragraphs>121</Paragraphs>
  <Slides>13</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ＭＳ Ｐゴシック</vt:lpstr>
      <vt:lpstr>Arial</vt:lpstr>
      <vt:lpstr>Futura Book</vt:lpstr>
      <vt:lpstr>Helvetica</vt:lpstr>
      <vt:lpstr>Helvetica Neue</vt:lpstr>
      <vt:lpstr>Helvetica Neue Condensed Black</vt:lpstr>
      <vt:lpstr>Helvetica Neue Medium</vt:lpstr>
      <vt:lpstr>Helvetica Neue Thin</vt:lpstr>
      <vt:lpstr>Verdana</vt:lpstr>
      <vt:lpstr>Wingdings</vt:lpstr>
      <vt:lpstr>Studio</vt:lpstr>
      <vt:lpstr>PowerPoint Presentation</vt:lpstr>
      <vt:lpstr>PowerPoint Presentation</vt:lpstr>
      <vt:lpstr>هل تعلم ...ماهو ...؟</vt:lpstr>
      <vt:lpstr>السياسة العالمية للحماية من الأذي </vt:lpstr>
      <vt:lpstr>بيئة آمنة لتنمية الأطفال   والشباب </vt:lpstr>
      <vt:lpstr>الحماية  من الأذي...</vt:lpstr>
      <vt:lpstr>يتضمن توفير بيئة آمنة:   </vt:lpstr>
      <vt:lpstr>الأطفال والفتيان والشباب بين سن 5 إلى 26 عاماً من العمر.  القيادات المتطوعين والمتفرغين.  أي وكل الأطراف المعنية والمهتمة المشاركة في دعم الكشفية. </vt:lpstr>
      <vt:lpstr>مجالات وتوصيات التنفيذ</vt:lpstr>
      <vt:lpstr>بعض الأسئلة الواجب الإجابة عليها بـ "نعم"     </vt:lpstr>
      <vt:lpstr>PowerPoint Presentation</vt:lpstr>
      <vt:lpstr>إذا كانت إجاباتك على الكثير بـ "لا"، يجب أن نتوقع أن تبدأ الإجابة على ما يلي: </vt:lpstr>
      <vt:lpstr>الحماية من الأذي  يجب أن تصبح حقيقة دائمة في واقع حياتنا اليومية!           </vt:lpstr>
    </vt:vector>
  </TitlesOfParts>
  <Company>World Scout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Victor Ortega</dc:creator>
  <cp:lastModifiedBy>George Michel Botros</cp:lastModifiedBy>
  <cp:revision>362</cp:revision>
  <cp:lastPrinted>2018-09-19T06:19:16Z</cp:lastPrinted>
  <dcterms:created xsi:type="dcterms:W3CDTF">2013-06-16T21:48:09Z</dcterms:created>
  <dcterms:modified xsi:type="dcterms:W3CDTF">2018-09-19T06:28:38Z</dcterms:modified>
</cp:coreProperties>
</file>